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  <p:sldMasterId id="2147483712" r:id="rId2"/>
  </p:sldMasterIdLst>
  <p:notesMasterIdLst>
    <p:notesMasterId r:id="rId20"/>
  </p:notesMasterIdLst>
  <p:handoutMasterIdLst>
    <p:handoutMasterId r:id="rId21"/>
  </p:handoutMasterIdLst>
  <p:sldIdLst>
    <p:sldId id="299" r:id="rId3"/>
    <p:sldId id="297" r:id="rId4"/>
    <p:sldId id="29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5">
          <p15:clr>
            <a:srgbClr val="A4A3A4"/>
          </p15:clr>
        </p15:guide>
        <p15:guide id="2" pos="288">
          <p15:clr>
            <a:srgbClr val="A4A3A4"/>
          </p15:clr>
        </p15:guide>
        <p15:guide id="3" pos="726">
          <p15:clr>
            <a:srgbClr val="A4A3A4"/>
          </p15:clr>
        </p15:guide>
        <p15:guide id="4" pos="5029">
          <p15:clr>
            <a:srgbClr val="A4A3A4"/>
          </p15:clr>
        </p15:guide>
        <p15:guide id="5" pos="43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ghoff, Vanessa GIZ" initials="BVG" lastIdx="1" clrIdx="0">
    <p:extLst>
      <p:ext uri="{19B8F6BF-5375-455C-9EA6-DF929625EA0E}">
        <p15:presenceInfo xmlns:p15="http://schemas.microsoft.com/office/powerpoint/2012/main" userId="S-1-5-21-3211005450-2565063988-1429816208-1538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4ECF0"/>
    <a:srgbClr val="C80F0F"/>
    <a:srgbClr val="D5D1BA"/>
    <a:srgbClr val="64682A"/>
    <a:srgbClr val="414337"/>
    <a:srgbClr val="B80F20"/>
    <a:srgbClr val="FF0000"/>
    <a:srgbClr val="D5240F"/>
    <a:srgbClr val="FFD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1" autoAdjust="0"/>
    <p:restoredTop sz="91357" autoAdjust="0"/>
  </p:normalViewPr>
  <p:slideViewPr>
    <p:cSldViewPr snapToGrid="0">
      <p:cViewPr varScale="1">
        <p:scale>
          <a:sx n="101" d="100"/>
          <a:sy n="101" d="100"/>
        </p:scale>
        <p:origin x="1176" y="114"/>
      </p:cViewPr>
      <p:guideLst>
        <p:guide orient="horz" pos="3935"/>
        <p:guide pos="288"/>
        <p:guide pos="726"/>
        <p:guide pos="5029"/>
        <p:guide pos="43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notesViewPr>
    <p:cSldViewPr snapToGrid="0">
      <p:cViewPr varScale="1">
        <p:scale>
          <a:sx n="74" d="100"/>
          <a:sy n="74" d="100"/>
        </p:scale>
        <p:origin x="-3372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Relationship Id="rId69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‹Nr.›</a:t>
            </a:fld>
            <a:endParaRPr lang="de-DE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646"/>
            <a:ext cx="5206154" cy="46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2">
                    <a:lumMod val="75000"/>
                  </a:schemeClr>
                </a:solidFill>
              </a:rPr>
              <a:t>Amsterdam Erklärungen: 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Towards Eliminating Deforestation from Agricultural Commodity Chains with European Countries</a:t>
            </a:r>
            <a:r>
              <a:rPr lang="de-DE" sz="1200" b="0" i="1" dirty="0" smtClean="0">
                <a:solidFill>
                  <a:schemeClr val="tx2">
                    <a:lumMod val="75000"/>
                  </a:schemeClr>
                </a:solidFill>
              </a:rPr>
              <a:t>“ &amp; „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in Support of a fully Sustainable Palm Oil Supply Chain by 2020”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34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161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530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907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168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15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2">
                    <a:lumMod val="75000"/>
                  </a:schemeClr>
                </a:solidFill>
              </a:rPr>
              <a:t>Amsterdam Erklärungen: 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Towards Eliminating Deforestation from Agricultural Commodity Chains with European Countries</a:t>
            </a:r>
            <a:r>
              <a:rPr lang="de-DE" sz="1200" b="0" i="1" dirty="0" smtClean="0">
                <a:solidFill>
                  <a:schemeClr val="tx2">
                    <a:lumMod val="75000"/>
                  </a:schemeClr>
                </a:solidFill>
              </a:rPr>
              <a:t>“ &amp; „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in Support of a fully Sustainable Palm Oil Supply Chain by 2020”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52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2">
                    <a:lumMod val="75000"/>
                  </a:schemeClr>
                </a:solidFill>
              </a:rPr>
              <a:t>Amsterdam Erklärungen: 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Towards Eliminating Deforestation from Agricultural Commodity Chains with European Countries</a:t>
            </a:r>
            <a:r>
              <a:rPr lang="de-DE" sz="1200" b="0" i="1" dirty="0" smtClean="0">
                <a:solidFill>
                  <a:schemeClr val="tx2">
                    <a:lumMod val="75000"/>
                  </a:schemeClr>
                </a:solidFill>
              </a:rPr>
              <a:t>“ &amp; „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in Support of a fully Sustainable Palm Oil Supply Chain by 2020”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6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2">
                    <a:lumMod val="75000"/>
                  </a:schemeClr>
                </a:solidFill>
              </a:rPr>
              <a:t>Amsterdam Erklärungen: 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Towards Eliminating Deforestation from Agricultural Commodity Chains with European Countries</a:t>
            </a:r>
            <a:r>
              <a:rPr lang="de-DE" sz="1200" b="0" i="1" dirty="0" smtClean="0">
                <a:solidFill>
                  <a:schemeClr val="tx2">
                    <a:lumMod val="75000"/>
                  </a:schemeClr>
                </a:solidFill>
              </a:rPr>
              <a:t>“ &amp; „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in Support of a fully Sustainable Palm Oil Supply Chain by 2020”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922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2">
                    <a:lumMod val="75000"/>
                  </a:schemeClr>
                </a:solidFill>
              </a:rPr>
              <a:t>Amsterdam Erklärungen: 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Towards Eliminating Deforestation from Agricultural Commodity Chains with European Countries</a:t>
            </a:r>
            <a:r>
              <a:rPr lang="de-DE" sz="1200" b="0" i="1" dirty="0" smtClean="0">
                <a:solidFill>
                  <a:schemeClr val="tx2">
                    <a:lumMod val="75000"/>
                  </a:schemeClr>
                </a:solidFill>
              </a:rPr>
              <a:t>“ &amp; „</a:t>
            </a:r>
            <a:r>
              <a:rPr lang="en-US" sz="1200" b="0" i="1" dirty="0" smtClean="0">
                <a:solidFill>
                  <a:schemeClr val="tx2">
                    <a:lumMod val="75000"/>
                  </a:schemeClr>
                </a:solidFill>
              </a:rPr>
              <a:t>in Support of a fully Sustainable Palm Oil Supply Chain by 2020”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62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70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98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08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23.01.2019</a:t>
            </a:fld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23.01.2019</a:t>
            </a:fld>
            <a:endParaRPr lang="de-DE" noProof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23.01.2019</a:t>
            </a:fld>
            <a:endParaRPr lang="de-DE" noProof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noProof="0"/>
              <a:t>Bild auf Platzhalter ziehen oder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23.01.2019</a:t>
            </a:fld>
            <a:endParaRPr lang="de-DE" noProof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016267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23.01.2019</a:t>
            </a:fld>
            <a:endParaRPr lang="de-DE" noProof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de-DE" noProof="0"/>
              <a:t>Text durch klicken hinzufügen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23.01.2019</a:t>
            </a:fld>
            <a:endParaRPr lang="de-DE" noProof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ss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noProof="0" smtClean="0"/>
              <a:t>23.01.2019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08446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Präsentationstitel hier eintragen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17A057-C766-48FB-B1EC-CC1898F04EF1}" type="datetime1">
              <a:rPr lang="de-DE" smtClean="0"/>
              <a:t>23.01.2019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4289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 durch Klicken hinzufügen</a:t>
            </a:r>
          </a:p>
        </p:txBody>
      </p:sp>
      <p:pic>
        <p:nvPicPr>
          <p:cNvPr id="20" name="Grafik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Erste Ebene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7" y="6581001"/>
            <a:ext cx="9271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900" b="0" noProof="0" dirty="0" smtClean="0">
                <a:solidFill>
                  <a:srgbClr val="6E6452"/>
                </a:solidFill>
                <a:latin typeface="Arial Narrow" pitchFamily="34" charset="0"/>
              </a:rPr>
              <a:t>Seite </a:t>
            </a:r>
            <a:fld id="{327115CA-E6A4-425F-BB4F-A64D48743A27}" type="slidenum">
              <a:rPr lang="de-DE" sz="900" b="0" noProof="0">
                <a:solidFill>
                  <a:srgbClr val="6E6452"/>
                </a:solidFill>
                <a:latin typeface="Arial Narrow" pitchFamily="34" charset="0"/>
              </a:rPr>
              <a:pPr/>
              <a:t>‹Nr.›</a:t>
            </a:fld>
            <a:endParaRPr lang="de-DE" sz="900" b="0" noProof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1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Präsentationstitel hier eintragen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1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9317A057-C766-48FB-B1EC-CC1898F04EF1}" type="datetime1">
              <a:rPr lang="de-DE" noProof="0" smtClean="0"/>
              <a:t>23.01.2019</a:t>
            </a:fld>
            <a:endParaRPr lang="de-DE" noProof="0"/>
          </a:p>
        </p:txBody>
      </p:sp>
      <p:pic>
        <p:nvPicPr>
          <p:cNvPr id="17" name="Grafik 7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18288" y="304800"/>
            <a:ext cx="210661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9" descr="weltkugel-1-Europa-Afrika.jpg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13474"/>
          <a:stretch/>
        </p:blipFill>
        <p:spPr>
          <a:xfrm>
            <a:off x="0" y="0"/>
            <a:ext cx="6544286" cy="117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4" r:id="rId4"/>
    <p:sldLayoutId id="2147483710" r:id="rId5"/>
    <p:sldLayoutId id="2147483711" r:id="rId6"/>
    <p:sldLayoutId id="2147483716" r:id="rId7"/>
  </p:sldLayoutIdLst>
  <p:transition/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7" y="6581001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0" dirty="0">
                <a:solidFill>
                  <a:srgbClr val="6E6452"/>
                </a:solidFill>
                <a:latin typeface="Arial Narrow" pitchFamily="34" charset="0"/>
              </a:rPr>
              <a:t>Seite </a:t>
            </a:r>
            <a:fld id="{327115CA-E6A4-425F-BB4F-A64D48743A27}" type="slidenum">
              <a:rPr lang="de-DE" sz="1000" b="0">
                <a:solidFill>
                  <a:srgbClr val="6E6452"/>
                </a:solidFill>
                <a:latin typeface="Arial Narrow" pitchFamily="34" charset="0"/>
              </a:rPr>
              <a:pPr/>
              <a:t>‹Nr.›</a:t>
            </a:fld>
            <a:endParaRPr lang="de-DE" sz="1000" b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1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noProof="0" dirty="0"/>
              <a:t>Präsentationstitel hier eintragen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1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9317A057-C766-48FB-B1EC-CC1898F04EF1}" type="datetime1">
              <a:rPr lang="de-DE" smtClean="0"/>
              <a:t>23.01.2019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8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ransition/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522404" y="2146067"/>
            <a:ext cx="8097078" cy="1152000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kern="0" dirty="0" smtClean="0">
                <a:solidFill>
                  <a:schemeClr val="bg1"/>
                </a:solidFill>
              </a:rPr>
              <a:t>Der </a:t>
            </a:r>
            <a:r>
              <a:rPr lang="de-DE" sz="2400" kern="0" dirty="0" err="1" smtClean="0">
                <a:solidFill>
                  <a:schemeClr val="bg1"/>
                </a:solidFill>
              </a:rPr>
              <a:t>Jurisdiktionale</a:t>
            </a:r>
            <a:r>
              <a:rPr lang="de-DE" sz="2400" kern="0" dirty="0" smtClean="0">
                <a:solidFill>
                  <a:schemeClr val="bg1"/>
                </a:solidFill>
              </a:rPr>
              <a:t> Ansatz in Indonesien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kern="0" dirty="0" smtClean="0">
                <a:solidFill>
                  <a:schemeClr val="bg1"/>
                </a:solidFill>
              </a:rPr>
              <a:t>- </a:t>
            </a:r>
            <a:r>
              <a:rPr lang="en-GB" b="0" kern="0" dirty="0" err="1" smtClean="0">
                <a:solidFill>
                  <a:schemeClr val="bg1"/>
                </a:solidFill>
              </a:rPr>
              <a:t>ein</a:t>
            </a:r>
            <a:r>
              <a:rPr lang="en-GB" b="0" kern="0" dirty="0" smtClean="0">
                <a:solidFill>
                  <a:schemeClr val="bg1"/>
                </a:solidFill>
              </a:rPr>
              <a:t> </a:t>
            </a:r>
            <a:r>
              <a:rPr lang="en-GB" b="0" kern="0" dirty="0" err="1" smtClean="0">
                <a:solidFill>
                  <a:schemeClr val="bg1"/>
                </a:solidFill>
              </a:rPr>
              <a:t>Beispiel</a:t>
            </a:r>
            <a:r>
              <a:rPr lang="en-GB" b="0" kern="0" dirty="0" smtClean="0">
                <a:solidFill>
                  <a:schemeClr val="bg1"/>
                </a:solidFill>
              </a:rPr>
              <a:t> der </a:t>
            </a:r>
            <a:r>
              <a:rPr lang="en-GB" b="0" kern="0" dirty="0" err="1" smtClean="0">
                <a:solidFill>
                  <a:schemeClr val="bg1"/>
                </a:solidFill>
              </a:rPr>
              <a:t>Implementierung</a:t>
            </a:r>
            <a:r>
              <a:rPr lang="en-GB" b="0" kern="0" dirty="0" smtClean="0">
                <a:solidFill>
                  <a:schemeClr val="bg1"/>
                </a:solidFill>
              </a:rPr>
              <a:t> -  </a:t>
            </a:r>
            <a:endParaRPr lang="en-GB" kern="0" dirty="0">
              <a:solidFill>
                <a:schemeClr val="bg1"/>
              </a:solidFill>
            </a:endParaRPr>
          </a:p>
        </p:txBody>
      </p:sp>
      <p:sp>
        <p:nvSpPr>
          <p:cNvPr id="7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 noProof="0" smtClean="0"/>
              <a:t>23.01.2019</a:t>
            </a:fld>
            <a:endParaRPr lang="de-DE" sz="800" noProof="0" dirty="0"/>
          </a:p>
        </p:txBody>
      </p:sp>
      <p:sp>
        <p:nvSpPr>
          <p:cNvPr id="12" name="Rechteck 11"/>
          <p:cNvSpPr/>
          <p:nvPr/>
        </p:nvSpPr>
        <p:spPr bwMode="auto">
          <a:xfrm>
            <a:off x="522404" y="3298067"/>
            <a:ext cx="8097078" cy="1152000"/>
          </a:xfrm>
          <a:prstGeom prst="rect">
            <a:avLst/>
          </a:prstGeom>
          <a:noFill/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err="1" smtClean="0">
                <a:solidFill>
                  <a:schemeClr val="tx2">
                    <a:lumMod val="50000"/>
                  </a:schemeClr>
                </a:solidFill>
              </a:rPr>
              <a:t>Programm</a:t>
            </a:r>
            <a:r>
              <a:rPr lang="en-GB" sz="1600" kern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600" kern="0" dirty="0" err="1" smtClean="0">
                <a:solidFill>
                  <a:schemeClr val="tx2">
                    <a:lumMod val="50000"/>
                  </a:schemeClr>
                </a:solidFill>
              </a:rPr>
              <a:t>Nachhaltige</a:t>
            </a:r>
            <a:r>
              <a:rPr lang="en-GB" sz="1600" kern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600" kern="0" dirty="0" err="1" smtClean="0">
                <a:solidFill>
                  <a:schemeClr val="tx2">
                    <a:lumMod val="50000"/>
                  </a:schemeClr>
                </a:solidFill>
              </a:rPr>
              <a:t>Lieferketten</a:t>
            </a:r>
            <a:r>
              <a:rPr lang="en-GB" sz="1600" kern="0" dirty="0" smtClean="0">
                <a:solidFill>
                  <a:schemeClr val="tx2">
                    <a:lumMod val="50000"/>
                  </a:schemeClr>
                </a:solidFill>
              </a:rPr>
              <a:t> und Standards</a:t>
            </a:r>
            <a:endParaRPr lang="en-GB" sz="1600" kern="0" dirty="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 smtClean="0">
                <a:solidFill>
                  <a:schemeClr val="tx2">
                    <a:lumMod val="50000"/>
                  </a:schemeClr>
                </a:solidFill>
              </a:rPr>
              <a:t>Deutsche Gesellschaft für Internationale Zusammenarbeit(GIZ) GmbH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 smtClean="0">
                <a:solidFill>
                  <a:schemeClr val="tx2">
                    <a:lumMod val="50000"/>
                  </a:schemeClr>
                </a:solidFill>
              </a:rPr>
              <a:t>Dag-</a:t>
            </a:r>
            <a:r>
              <a:rPr lang="de-DE" sz="1600" b="0" kern="0" dirty="0" err="1" smtClean="0">
                <a:solidFill>
                  <a:schemeClr val="tx2">
                    <a:lumMod val="50000"/>
                  </a:schemeClr>
                </a:solidFill>
              </a:rPr>
              <a:t>Hammarskjöld</a:t>
            </a:r>
            <a:r>
              <a:rPr lang="de-DE" sz="1600" b="0" kern="0" dirty="0" smtClean="0">
                <a:solidFill>
                  <a:schemeClr val="tx2">
                    <a:lumMod val="50000"/>
                  </a:schemeClr>
                </a:solidFill>
              </a:rPr>
              <a:t>-Weg 1-5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 smtClean="0">
                <a:solidFill>
                  <a:schemeClr val="tx2">
                    <a:lumMod val="50000"/>
                  </a:schemeClr>
                </a:solidFill>
              </a:rPr>
              <a:t>65760 Eschborn</a:t>
            </a:r>
            <a:endParaRPr lang="de-DE" sz="1600" b="0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522404" y="5367574"/>
            <a:ext cx="8097078" cy="1080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0" dirty="0" smtClean="0">
                <a:solidFill>
                  <a:schemeClr val="tx2">
                    <a:lumMod val="50000"/>
                  </a:schemeClr>
                </a:solidFill>
              </a:rPr>
              <a:t>FONAP Generalversammlung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 smtClean="0">
                <a:solidFill>
                  <a:schemeClr val="tx2">
                    <a:lumMod val="50000"/>
                  </a:schemeClr>
                </a:solidFill>
              </a:rPr>
              <a:t>18.10.2018, Berlin</a:t>
            </a:r>
            <a:endParaRPr lang="de-DE" sz="1400" b="0" kern="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9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687231" y="2271253"/>
            <a:ext cx="4140000" cy="4153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de-DE" sz="1600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chemeClr val="bg1"/>
                </a:solidFill>
              </a:rPr>
              <a:t>Die Initiative in </a:t>
            </a:r>
            <a:r>
              <a:rPr lang="de-DE" sz="2000" kern="0" dirty="0" err="1" smtClean="0">
                <a:solidFill>
                  <a:schemeClr val="bg1"/>
                </a:solidFill>
              </a:rPr>
              <a:t>Kapuas</a:t>
            </a:r>
            <a:r>
              <a:rPr lang="de-DE" sz="2000" kern="0" dirty="0" smtClean="0">
                <a:solidFill>
                  <a:schemeClr val="bg1"/>
                </a:solidFill>
              </a:rPr>
              <a:t> </a:t>
            </a:r>
            <a:r>
              <a:rPr lang="de-DE" sz="2000" kern="0" dirty="0" err="1" smtClean="0">
                <a:solidFill>
                  <a:schemeClr val="bg1"/>
                </a:solidFill>
              </a:rPr>
              <a:t>Hulu</a:t>
            </a:r>
            <a:r>
              <a:rPr lang="de-DE" sz="2000" kern="0" dirty="0" smtClean="0">
                <a:solidFill>
                  <a:schemeClr val="bg1"/>
                </a:solidFill>
              </a:rPr>
              <a:t>, West-</a:t>
            </a:r>
            <a:r>
              <a:rPr lang="de-DE" sz="2000" kern="0" dirty="0" err="1" smtClean="0">
                <a:solidFill>
                  <a:schemeClr val="bg1"/>
                </a:solidFill>
              </a:rPr>
              <a:t>Kalimantan</a:t>
            </a:r>
            <a:r>
              <a:rPr lang="de-DE" sz="2000" kern="0" dirty="0" smtClean="0">
                <a:solidFill>
                  <a:schemeClr val="bg1"/>
                </a:solidFill>
              </a:rPr>
              <a:t>, </a:t>
            </a:r>
            <a:r>
              <a:rPr lang="de-DE" sz="2000" kern="0" dirty="0" err="1" smtClean="0">
                <a:solidFill>
                  <a:schemeClr val="bg1"/>
                </a:solidFill>
              </a:rPr>
              <a:t>Indonesia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C80F0F"/>
                  </a:solidFill>
                </a:rPr>
                <a:t>2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195" y="4313753"/>
            <a:ext cx="4046685" cy="213718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27" y="3142488"/>
            <a:ext cx="2375978" cy="237597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688" y="2081979"/>
            <a:ext cx="2236915" cy="1943833"/>
          </a:xfrm>
          <a:prstGeom prst="rect">
            <a:avLst/>
          </a:prstGeom>
        </p:spPr>
      </p:pic>
      <p:cxnSp>
        <p:nvCxnSpPr>
          <p:cNvPr id="21" name="Gerader Verbinder 20"/>
          <p:cNvCxnSpPr/>
          <p:nvPr/>
        </p:nvCxnSpPr>
        <p:spPr>
          <a:xfrm flipV="1">
            <a:off x="2170444" y="2184095"/>
            <a:ext cx="3687745" cy="216380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V="1">
            <a:off x="2170444" y="3788084"/>
            <a:ext cx="3999244" cy="55981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 bwMode="auto">
          <a:xfrm>
            <a:off x="3708877" y="3505200"/>
            <a:ext cx="0" cy="28332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175841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chemeClr val="bg1"/>
                </a:solidFill>
              </a:rPr>
              <a:t>Pilotregion </a:t>
            </a:r>
            <a:r>
              <a:rPr lang="de-DE" sz="2000" kern="0" dirty="0" err="1">
                <a:solidFill>
                  <a:schemeClr val="bg1"/>
                </a:solidFill>
              </a:rPr>
              <a:t>Kapuas</a:t>
            </a:r>
            <a:r>
              <a:rPr lang="de-DE" sz="2000" kern="0" dirty="0">
                <a:solidFill>
                  <a:schemeClr val="bg1"/>
                </a:solidFill>
              </a:rPr>
              <a:t> </a:t>
            </a:r>
            <a:r>
              <a:rPr lang="de-DE" sz="2000" kern="0" dirty="0" err="1">
                <a:solidFill>
                  <a:schemeClr val="bg1"/>
                </a:solidFill>
              </a:rPr>
              <a:t>Hulu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C80F0F"/>
                  </a:solidFill>
                </a:rPr>
                <a:t>2</a:t>
              </a:r>
            </a:p>
          </p:txBody>
        </p:sp>
      </p:grpSp>
      <p:sp>
        <p:nvSpPr>
          <p:cNvPr id="15" name="Rechteck 14"/>
          <p:cNvSpPr/>
          <p:nvPr/>
        </p:nvSpPr>
        <p:spPr>
          <a:xfrm>
            <a:off x="818675" y="2271253"/>
            <a:ext cx="7421298" cy="329320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Einzigartige ökologische Ressourcen in West-</a:t>
            </a:r>
            <a:r>
              <a:rPr lang="de-DE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Kalimantan</a:t>
            </a:r>
            <a:endParaRPr lang="de-DE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Millionen 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Ausgedehnte Wälder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Zwei Nationalparks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Ausgedehnte Torfgebiete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Einzugsbereich des </a:t>
            </a:r>
            <a:r>
              <a:rPr lang="de-DE" sz="1600" b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Kapuas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Weltkulturerbe</a:t>
            </a:r>
            <a:r>
              <a:rPr lang="en-US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politischen Motivation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lokalen Distriktregierung, einen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 produzierenden Distrikt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 schaffen </a:t>
            </a:r>
            <a:r>
              <a:rPr lang="en-US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Palmöl, Kautschuk und Subsistenzlandwirtschaft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 Haupteinnahmequellen der 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Kleinbauernfamilien</a:t>
            </a:r>
            <a:endParaRPr lang="de-DE" sz="16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1476275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</a:rPr>
              <a:t>Das </a:t>
            </a:r>
            <a:r>
              <a:rPr lang="en-US" sz="2000" kern="0" dirty="0" err="1" smtClean="0">
                <a:solidFill>
                  <a:schemeClr val="bg1"/>
                </a:solidFill>
              </a:rPr>
              <a:t>Projekt</a:t>
            </a:r>
            <a:r>
              <a:rPr lang="en-US" sz="2000" kern="0" dirty="0" smtClean="0">
                <a:solidFill>
                  <a:schemeClr val="bg1"/>
                </a:solidFill>
              </a:rPr>
              <a:t> in Kapuas Hulu </a:t>
            </a:r>
            <a:r>
              <a:rPr lang="en-US" sz="2000" b="0" kern="0" dirty="0" smtClean="0">
                <a:solidFill>
                  <a:schemeClr val="bg1"/>
                </a:solidFill>
              </a:rPr>
              <a:t>(I)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C80F0F"/>
                  </a:solidFill>
                </a:rPr>
                <a:t>2</a:t>
              </a:r>
            </a:p>
          </p:txBody>
        </p:sp>
      </p:grpSp>
      <p:sp>
        <p:nvSpPr>
          <p:cNvPr id="15" name="Rechteck 14"/>
          <p:cNvSpPr/>
          <p:nvPr/>
        </p:nvSpPr>
        <p:spPr>
          <a:xfrm>
            <a:off x="667625" y="2445165"/>
            <a:ext cx="480872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 Zusammenarbeit 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zwischen GIZ und FORCLIME in Indonesien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Ziel: Entwaldung von forstwirtschaftlicher und landwirtschaftlicher Seite bekämpfen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zwischen Lokalregierungen und GIZ 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Gründung/Registrierung einer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Multi-Akteurs-Partnerschaft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(lokale Regierungen, Zivilgesellschaft und Industrie) 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02/19: Etablierung eines neuen bilateralen Projekts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Supply Chains“ </a:t>
            </a:r>
            <a:endParaRPr lang="de-DE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9" y="2282715"/>
            <a:ext cx="2715365" cy="17034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4257812"/>
            <a:ext cx="2700905" cy="1698713"/>
          </a:xfrm>
          <a:prstGeom prst="rect">
            <a:avLst/>
          </a:prstGeom>
        </p:spPr>
      </p:pic>
      <p:sp>
        <p:nvSpPr>
          <p:cNvPr id="11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2856009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</a:rPr>
              <a:t>Das </a:t>
            </a:r>
            <a:r>
              <a:rPr lang="en-US" sz="2000" kern="0" dirty="0" err="1" smtClean="0">
                <a:solidFill>
                  <a:schemeClr val="bg1"/>
                </a:solidFill>
              </a:rPr>
              <a:t>Projekt</a:t>
            </a:r>
            <a:r>
              <a:rPr lang="en-US" sz="2000" kern="0" dirty="0" smtClean="0">
                <a:solidFill>
                  <a:schemeClr val="bg1"/>
                </a:solidFill>
              </a:rPr>
              <a:t> </a:t>
            </a:r>
            <a:r>
              <a:rPr lang="en-US" sz="2000" kern="0" dirty="0">
                <a:solidFill>
                  <a:schemeClr val="bg1"/>
                </a:solidFill>
              </a:rPr>
              <a:t>in Kapuas Hulu </a:t>
            </a:r>
            <a:r>
              <a:rPr lang="en-US" sz="2000" b="0" kern="0" dirty="0" smtClean="0">
                <a:solidFill>
                  <a:schemeClr val="bg1"/>
                </a:solidFill>
              </a:rPr>
              <a:t>(II)</a:t>
            </a:r>
            <a:r>
              <a:rPr lang="en-US" sz="2000" kern="0" dirty="0" smtClean="0">
                <a:solidFill>
                  <a:schemeClr val="bg1"/>
                </a:solidFill>
              </a:rPr>
              <a:t> (</a:t>
            </a:r>
            <a:r>
              <a:rPr lang="en-US" sz="2000" kern="0" dirty="0" err="1" smtClean="0">
                <a:solidFill>
                  <a:schemeClr val="bg1"/>
                </a:solidFill>
              </a:rPr>
              <a:t>Naturkautschuk</a:t>
            </a:r>
            <a:r>
              <a:rPr lang="en-US" sz="2000" kern="0" dirty="0" smtClean="0">
                <a:solidFill>
                  <a:schemeClr val="bg1"/>
                </a:solidFill>
              </a:rPr>
              <a:t>)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C80F0F"/>
                  </a:solidFill>
                </a:rPr>
                <a:t>2</a:t>
              </a:r>
            </a:p>
          </p:txBody>
        </p:sp>
      </p:grpSp>
      <p:sp>
        <p:nvSpPr>
          <p:cNvPr id="15" name="Rechteck 14"/>
          <p:cNvSpPr/>
          <p:nvPr/>
        </p:nvSpPr>
        <p:spPr>
          <a:xfrm>
            <a:off x="667625" y="2433030"/>
            <a:ext cx="56628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Identifizierung von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Nachhaltigkeitskriterien 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kleinbäuerlichen Kautschukproduktion gegen den 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SAN-Standard (von </a:t>
            </a:r>
            <a:r>
              <a:rPr lang="de-DE" sz="1600" b="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Rainforest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Alliance)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Formale Gründung von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Bauernorganisationen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Aufbau eines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Direktmarketing-System </a:t>
            </a:r>
            <a:b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(Reduzierung der Zwischenhändler)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Etablierung eines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Rückverfolgbakeitssystems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Erstellung geeigneter Trainingsmethoden und 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-materialien für gute landwirtschaftliche Praktiken (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 von Trainern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6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  <p:sp>
        <p:nvSpPr>
          <p:cNvPr id="17" name="Rechteck 16"/>
          <p:cNvSpPr/>
          <p:nvPr/>
        </p:nvSpPr>
        <p:spPr>
          <a:xfrm>
            <a:off x="7156167" y="6164065"/>
            <a:ext cx="1178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b="0" kern="0" dirty="0" smtClean="0">
                <a:solidFill>
                  <a:schemeClr val="bg2">
                    <a:lumMod val="50000"/>
                  </a:schemeClr>
                </a:solidFill>
              </a:rPr>
              <a:t>© GIZ/Andreas Brede</a:t>
            </a:r>
            <a:endParaRPr lang="de-DE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r="32675" b="8534"/>
          <a:stretch/>
        </p:blipFill>
        <p:spPr>
          <a:xfrm>
            <a:off x="5994400" y="2178004"/>
            <a:ext cx="2323534" cy="397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3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>
                <a:solidFill>
                  <a:schemeClr val="bg1"/>
                </a:solidFill>
              </a:rPr>
              <a:t>Integration </a:t>
            </a:r>
            <a:r>
              <a:rPr lang="de-DE" sz="2000" kern="0" dirty="0" smtClean="0">
                <a:solidFill>
                  <a:schemeClr val="bg1"/>
                </a:solidFill>
              </a:rPr>
              <a:t>verschiedener </a:t>
            </a:r>
            <a:r>
              <a:rPr lang="de-DE" sz="2000" kern="0" dirty="0">
                <a:solidFill>
                  <a:schemeClr val="bg1"/>
                </a:solidFill>
              </a:rPr>
              <a:t>Aspekte in die DFS-Initiative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3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sp>
        <p:nvSpPr>
          <p:cNvPr id="15" name="Rechteck 14"/>
          <p:cNvSpPr/>
          <p:nvPr/>
        </p:nvSpPr>
        <p:spPr>
          <a:xfrm>
            <a:off x="667625" y="2212374"/>
            <a:ext cx="54006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Gründung einer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Entwicklungspartnerschaft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(EPW) mit der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Continental AG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nachhaltigen Produktion von Naturkautschuk und zum Aufbau einer transparenten 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Lieferkette</a:t>
            </a:r>
            <a:r>
              <a:rPr lang="en-GB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Risikobewertung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kleinbäuerlichen Kautschukproduktion nach dem SAN-Standard durch die </a:t>
            </a:r>
            <a:r>
              <a:rPr lang="de-DE" sz="1600" b="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Rainforest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</a:t>
            </a:r>
            <a:r>
              <a:rPr lang="en-US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Pilotierung des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HCV-Konzepts auf 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jurisdiktionaler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Ebene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dem globalen Netzwerk (HCVRN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6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Nutzung der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Synergien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bestehenden Projekten in IND und weltweit</a:t>
            </a:r>
          </a:p>
          <a:p>
            <a:endParaRPr lang="en-GB" sz="16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205547" y="6233204"/>
            <a:ext cx="12073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b="0" kern="0" dirty="0" smtClean="0">
                <a:solidFill>
                  <a:schemeClr val="bg2">
                    <a:lumMod val="50000"/>
                  </a:schemeClr>
                </a:solidFill>
              </a:rPr>
              <a:t>© GIZ/Stefan Mantsch</a:t>
            </a:r>
            <a:endParaRPr lang="de-DE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315" y="1919024"/>
            <a:ext cx="2249619" cy="144838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315" y="3564990"/>
            <a:ext cx="2249619" cy="2883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525115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err="1">
                <a:solidFill>
                  <a:schemeClr val="bg1"/>
                </a:solidFill>
              </a:rPr>
              <a:t>Einsatz</a:t>
            </a:r>
            <a:r>
              <a:rPr lang="en-US" sz="2000" kern="0" dirty="0">
                <a:solidFill>
                  <a:schemeClr val="bg1"/>
                </a:solidFill>
              </a:rPr>
              <a:t> </a:t>
            </a:r>
            <a:r>
              <a:rPr lang="en-US" sz="2000" kern="0" dirty="0" err="1">
                <a:solidFill>
                  <a:schemeClr val="bg1"/>
                </a:solidFill>
              </a:rPr>
              <a:t>eines</a:t>
            </a:r>
            <a:r>
              <a:rPr lang="en-US" sz="2000" kern="0" dirty="0">
                <a:solidFill>
                  <a:schemeClr val="bg1"/>
                </a:solidFill>
              </a:rPr>
              <a:t> IT-</a:t>
            </a:r>
            <a:r>
              <a:rPr lang="en-US" sz="2000" kern="0" dirty="0" err="1">
                <a:solidFill>
                  <a:schemeClr val="bg1"/>
                </a:solidFill>
              </a:rPr>
              <a:t>Rückverfolgbarkeitssystems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3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sp>
        <p:nvSpPr>
          <p:cNvPr id="15" name="Rechteck 14"/>
          <p:cNvSpPr/>
          <p:nvPr/>
        </p:nvSpPr>
        <p:spPr>
          <a:xfrm>
            <a:off x="667625" y="2038394"/>
            <a:ext cx="79065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Aufbau von ausgebildeten und offiziell registrierten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Bauernorganisationen 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(400 Haushalte)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à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Management System: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Rückverfolgbarkeit und Konformität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à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Audit-Management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ystem: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endParaRPr lang="de-DE" sz="16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929869" y="3864416"/>
            <a:ext cx="7284263" cy="1970075"/>
            <a:chOff x="667625" y="4354749"/>
            <a:chExt cx="7284263" cy="1970075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625" y="4367577"/>
              <a:ext cx="2430877" cy="1957247"/>
            </a:xfrm>
            <a:prstGeom prst="rect">
              <a:avLst/>
            </a:prstGeom>
          </p:spPr>
        </p:pic>
        <p:pic>
          <p:nvPicPr>
            <p:cNvPr id="18" name="Inhaltsplatzhalter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8865" y="4354749"/>
              <a:ext cx="4803023" cy="1955569"/>
            </a:xfrm>
            <a:prstGeom prst="rect">
              <a:avLst/>
            </a:prstGeom>
          </p:spPr>
        </p:pic>
      </p:grpSp>
      <p:sp>
        <p:nvSpPr>
          <p:cNvPr id="12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178057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err="1" smtClean="0">
                <a:solidFill>
                  <a:schemeClr val="bg1"/>
                </a:solidFill>
              </a:rPr>
              <a:t>Herausforderungen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C80F0F"/>
                  </a:solidFill>
                </a:rPr>
                <a:t>4</a:t>
              </a:r>
            </a:p>
          </p:txBody>
        </p:sp>
      </p:grpSp>
      <p:sp>
        <p:nvSpPr>
          <p:cNvPr id="16" name="Rechteck 15"/>
          <p:cNvSpPr/>
          <p:nvPr/>
        </p:nvSpPr>
        <p:spPr>
          <a:xfrm>
            <a:off x="904331" y="2211198"/>
            <a:ext cx="74918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-"/>
            </a:pP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Erwartungsmanagement </a:t>
            </a: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Echtes 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 der Industrie</a:t>
            </a: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Gründung von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Bauernorganisationen</a:t>
            </a: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Ausbau eines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Direktmarketingsystems</a:t>
            </a: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-"/>
            </a:pP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de-DE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Commodity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-Ansatz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Verknüpfung des Kautschuk- und Palmölsektors</a:t>
            </a: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-"/>
            </a:pP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Lokale, provinziale und nationale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Regierungen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zum handeln bewegen</a:t>
            </a:r>
          </a:p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-"/>
            </a:pP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HCV-Bewertung 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</a:t>
            </a:r>
            <a:r>
              <a:rPr lang="de-DE" sz="1600" b="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jurisdiktionaler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Ebene</a:t>
            </a:r>
            <a:endParaRPr lang="de-DE" sz="16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826067" y="2038395"/>
            <a:ext cx="7491867" cy="3911832"/>
          </a:xfrm>
          <a:prstGeom prst="rect">
            <a:avLst/>
          </a:prstGeom>
          <a:noFill/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4202678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522404" y="1750965"/>
            <a:ext cx="8097078" cy="155539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kern="0" dirty="0" err="1" smtClean="0">
                <a:solidFill>
                  <a:schemeClr val="bg1"/>
                </a:solidFill>
              </a:rPr>
              <a:t>Es</a:t>
            </a:r>
            <a:r>
              <a:rPr lang="en-GB" sz="2000" b="0" kern="0" dirty="0" smtClean="0">
                <a:solidFill>
                  <a:schemeClr val="bg1"/>
                </a:solidFill>
              </a:rPr>
              <a:t> </a:t>
            </a:r>
            <a:r>
              <a:rPr lang="en-GB" sz="2000" b="0" kern="0" dirty="0" err="1" smtClean="0">
                <a:solidFill>
                  <a:schemeClr val="bg1"/>
                </a:solidFill>
              </a:rPr>
              <a:t>gibt</a:t>
            </a:r>
            <a:r>
              <a:rPr lang="en-GB" sz="2000" b="0" kern="0" dirty="0" smtClean="0">
                <a:solidFill>
                  <a:schemeClr val="bg1"/>
                </a:solidFill>
              </a:rPr>
              <a:t> </a:t>
            </a:r>
            <a:r>
              <a:rPr lang="en-GB" sz="2000" b="0" kern="0" dirty="0" err="1" smtClean="0">
                <a:solidFill>
                  <a:schemeClr val="bg1"/>
                </a:solidFill>
              </a:rPr>
              <a:t>noch</a:t>
            </a:r>
            <a:r>
              <a:rPr lang="en-GB" sz="2000" b="0" kern="0" dirty="0" smtClean="0">
                <a:solidFill>
                  <a:schemeClr val="bg1"/>
                </a:solidFill>
              </a:rPr>
              <a:t> </a:t>
            </a:r>
            <a:r>
              <a:rPr lang="en-GB" sz="2000" b="0" kern="0" dirty="0" err="1" smtClean="0">
                <a:solidFill>
                  <a:schemeClr val="bg1"/>
                </a:solidFill>
              </a:rPr>
              <a:t>viel</a:t>
            </a:r>
            <a:r>
              <a:rPr lang="en-GB" sz="2000" b="0" kern="0" dirty="0" smtClean="0">
                <a:solidFill>
                  <a:schemeClr val="bg1"/>
                </a:solidFill>
              </a:rPr>
              <a:t> </a:t>
            </a:r>
            <a:r>
              <a:rPr lang="en-GB" sz="2000" b="0" kern="0" dirty="0" err="1" smtClean="0">
                <a:solidFill>
                  <a:schemeClr val="bg1"/>
                </a:solidFill>
              </a:rPr>
              <a:t>zu</a:t>
            </a:r>
            <a:r>
              <a:rPr lang="en-GB" sz="2000" b="0" kern="0" dirty="0" smtClean="0">
                <a:solidFill>
                  <a:schemeClr val="bg1"/>
                </a:solidFill>
              </a:rPr>
              <a:t> </a:t>
            </a:r>
            <a:r>
              <a:rPr lang="en-GB" sz="2000" b="0" kern="0" dirty="0" err="1" smtClean="0">
                <a:solidFill>
                  <a:schemeClr val="bg1"/>
                </a:solidFill>
              </a:rPr>
              <a:t>tun</a:t>
            </a:r>
            <a:r>
              <a:rPr lang="en-GB" sz="2000" b="0" kern="0" dirty="0" smtClean="0">
                <a:solidFill>
                  <a:schemeClr val="bg1"/>
                </a:solidFill>
              </a:rPr>
              <a:t>…</a:t>
            </a:r>
            <a:br>
              <a:rPr lang="en-GB" sz="2000" b="0" kern="0" dirty="0" smtClean="0">
                <a:solidFill>
                  <a:schemeClr val="bg1"/>
                </a:solidFill>
              </a:rPr>
            </a:br>
            <a:endParaRPr lang="en-GB" sz="2000" b="0" kern="0" dirty="0" smtClean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err="1" smtClean="0">
                <a:solidFill>
                  <a:schemeClr val="bg1"/>
                </a:solidFill>
              </a:rPr>
              <a:t>Vielen</a:t>
            </a:r>
            <a:r>
              <a:rPr lang="en-GB" sz="2800" kern="0" dirty="0" smtClean="0">
                <a:solidFill>
                  <a:schemeClr val="bg1"/>
                </a:solidFill>
              </a:rPr>
              <a:t> dank </a:t>
            </a:r>
            <a:r>
              <a:rPr lang="en-GB" sz="2800" kern="0" dirty="0" err="1" smtClean="0">
                <a:solidFill>
                  <a:schemeClr val="bg1"/>
                </a:solidFill>
              </a:rPr>
              <a:t>für</a:t>
            </a:r>
            <a:r>
              <a:rPr lang="en-GB" sz="2800" kern="0" dirty="0" smtClean="0">
                <a:solidFill>
                  <a:schemeClr val="bg1"/>
                </a:solidFill>
              </a:rPr>
              <a:t> </a:t>
            </a:r>
            <a:r>
              <a:rPr lang="en-GB" sz="2800" kern="0" dirty="0" err="1" smtClean="0">
                <a:solidFill>
                  <a:schemeClr val="bg1"/>
                </a:solidFill>
              </a:rPr>
              <a:t>Ihre</a:t>
            </a:r>
            <a:r>
              <a:rPr lang="en-GB" sz="2800" kern="0" dirty="0" smtClean="0">
                <a:solidFill>
                  <a:schemeClr val="bg1"/>
                </a:solidFill>
              </a:rPr>
              <a:t> </a:t>
            </a:r>
            <a:r>
              <a:rPr lang="en-GB" sz="2800" kern="0" dirty="0" err="1" smtClean="0">
                <a:solidFill>
                  <a:schemeClr val="bg1"/>
                </a:solidFill>
              </a:rPr>
              <a:t>Aufmerksamkeit</a:t>
            </a:r>
            <a:r>
              <a:rPr lang="en-GB" sz="2800" kern="0" dirty="0" smtClean="0">
                <a:solidFill>
                  <a:schemeClr val="bg1"/>
                </a:solidFill>
              </a:rPr>
              <a:t>!</a:t>
            </a:r>
            <a:endParaRPr lang="en-GB" sz="2800" kern="0" dirty="0">
              <a:solidFill>
                <a:schemeClr val="bg1"/>
              </a:solidFill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 noProof="0" smtClean="0"/>
              <a:t>23.01.2019</a:t>
            </a:fld>
            <a:endParaRPr lang="de-DE" sz="800" noProof="0" dirty="0"/>
          </a:p>
        </p:txBody>
      </p:sp>
      <p:sp>
        <p:nvSpPr>
          <p:cNvPr id="12" name="Rechteck 11"/>
          <p:cNvSpPr/>
          <p:nvPr/>
        </p:nvSpPr>
        <p:spPr bwMode="auto">
          <a:xfrm>
            <a:off x="522404" y="3298066"/>
            <a:ext cx="8097078" cy="1737759"/>
          </a:xfrm>
          <a:prstGeom prst="rect">
            <a:avLst/>
          </a:prstGeom>
          <a:noFill/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kern="0" dirty="0">
                <a:solidFill>
                  <a:schemeClr val="tx2">
                    <a:lumMod val="50000"/>
                  </a:schemeClr>
                </a:solidFill>
              </a:rPr>
              <a:t>Andreas </a:t>
            </a:r>
            <a:r>
              <a:rPr lang="de-DE" sz="1600" kern="0" dirty="0" smtClean="0">
                <a:solidFill>
                  <a:schemeClr val="tx2">
                    <a:lumMod val="50000"/>
                  </a:schemeClr>
                </a:solidFill>
              </a:rPr>
              <a:t>Brede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600" kern="0" dirty="0">
              <a:solidFill>
                <a:schemeClr val="tx2">
                  <a:lumMod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>
                <a:solidFill>
                  <a:schemeClr val="tx2">
                    <a:lumMod val="50000"/>
                  </a:schemeClr>
                </a:solidFill>
              </a:rPr>
              <a:t>Programm Nachhaltige Lieferketten und Standards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>
                <a:solidFill>
                  <a:schemeClr val="tx2">
                    <a:lumMod val="50000"/>
                  </a:schemeClr>
                </a:solidFill>
              </a:rPr>
              <a:t>Deutsche Gesellschaft für internationale Zusammenarbeit (GIZ) GmbH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>
                <a:solidFill>
                  <a:schemeClr val="tx2">
                    <a:lumMod val="50000"/>
                  </a:schemeClr>
                </a:solidFill>
              </a:rPr>
              <a:t>Dag-</a:t>
            </a:r>
            <a:r>
              <a:rPr lang="de-DE" sz="1600" b="0" kern="0" dirty="0" err="1">
                <a:solidFill>
                  <a:schemeClr val="tx2">
                    <a:lumMod val="50000"/>
                  </a:schemeClr>
                </a:solidFill>
              </a:rPr>
              <a:t>Hammarskjöld</a:t>
            </a:r>
            <a:r>
              <a:rPr lang="de-DE" sz="1600" b="0" kern="0" dirty="0">
                <a:solidFill>
                  <a:schemeClr val="tx2">
                    <a:lumMod val="50000"/>
                  </a:schemeClr>
                </a:solidFill>
              </a:rPr>
              <a:t>-Weg 1-5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 b="0" kern="0" dirty="0">
                <a:solidFill>
                  <a:schemeClr val="tx2">
                    <a:lumMod val="50000"/>
                  </a:schemeClr>
                </a:solidFill>
              </a:rPr>
              <a:t>65760 Eschborn</a:t>
            </a:r>
          </a:p>
        </p:txBody>
      </p:sp>
      <p:sp>
        <p:nvSpPr>
          <p:cNvPr id="9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1687004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826067" y="1431236"/>
            <a:ext cx="7491867" cy="38793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dirty="0" smtClean="0">
                <a:solidFill>
                  <a:schemeClr val="bg1"/>
                </a:solidFill>
              </a:rPr>
              <a:t>Agenda</a:t>
            </a:r>
            <a:endParaRPr lang="en-GB" kern="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205547" y="6332219"/>
            <a:ext cx="11785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b="0" kern="0" dirty="0" smtClean="0">
                <a:solidFill>
                  <a:schemeClr val="bg2">
                    <a:lumMod val="50000"/>
                  </a:schemeClr>
                </a:solidFill>
              </a:rPr>
              <a:t>© GIZ/Andreas Brede</a:t>
            </a:r>
            <a:endParaRPr lang="de-DE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 noProof="0" smtClean="0"/>
              <a:t>23.01.2019</a:t>
            </a:fld>
            <a:endParaRPr lang="de-DE" sz="800" noProof="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826067" y="1828800"/>
            <a:ext cx="7491867" cy="4532897"/>
            <a:chOff x="741149" y="1828800"/>
            <a:chExt cx="7491867" cy="453289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2"/>
            <a:stretch/>
          </p:blipFill>
          <p:spPr bwMode="auto">
            <a:xfrm>
              <a:off x="741149" y="1828800"/>
              <a:ext cx="7491867" cy="45328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Rechteck 13"/>
            <p:cNvSpPr/>
            <p:nvPr/>
          </p:nvSpPr>
          <p:spPr bwMode="auto">
            <a:xfrm>
              <a:off x="1040712" y="2372671"/>
              <a:ext cx="1733073" cy="387939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00" b="0" kern="0" dirty="0" smtClean="0">
                  <a:solidFill>
                    <a:schemeClr val="bg1"/>
                  </a:solidFill>
                </a:rPr>
                <a:t>     Hintergrund </a:t>
              </a: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1867302" y="3327349"/>
              <a:ext cx="2994301" cy="387939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1800" b="0" kern="0" dirty="0" smtClean="0">
                  <a:solidFill>
                    <a:schemeClr val="bg1"/>
                  </a:solidFill>
                </a:rPr>
                <a:t>     Initiative </a:t>
              </a:r>
              <a:r>
                <a:rPr lang="en-GB" sz="1800" b="0" kern="0" dirty="0">
                  <a:solidFill>
                    <a:schemeClr val="bg1"/>
                  </a:solidFill>
                </a:rPr>
                <a:t>in Kapuas Hulu</a:t>
              </a: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3588854" y="4282027"/>
              <a:ext cx="3362027" cy="387939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1800" b="0" kern="0" dirty="0">
                  <a:solidFill>
                    <a:schemeClr val="bg1"/>
                  </a:solidFill>
                </a:rPr>
                <a:t> </a:t>
              </a:r>
              <a:r>
                <a:rPr lang="en-GB" sz="1800" b="0" kern="0" dirty="0" smtClean="0">
                  <a:solidFill>
                    <a:schemeClr val="bg1"/>
                  </a:solidFill>
                </a:rPr>
                <a:t>    </a:t>
              </a:r>
              <a:r>
                <a:rPr lang="en-GB" sz="1800" b="0" kern="0" dirty="0" err="1" smtClean="0">
                  <a:solidFill>
                    <a:schemeClr val="bg1"/>
                  </a:solidFill>
                </a:rPr>
                <a:t>Entwicklungspartnerschaft</a:t>
              </a:r>
              <a:endParaRPr lang="en-GB" sz="1800" b="0" kern="0" dirty="0">
                <a:solidFill>
                  <a:schemeClr val="bg1"/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5622471" y="5236704"/>
              <a:ext cx="2407911" cy="387939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1800" b="0" kern="0" dirty="0">
                  <a:solidFill>
                    <a:schemeClr val="bg1"/>
                  </a:solidFill>
                </a:rPr>
                <a:t> </a:t>
              </a:r>
              <a:r>
                <a:rPr lang="en-GB" sz="1800" b="0" kern="0" dirty="0" smtClean="0">
                  <a:solidFill>
                    <a:schemeClr val="bg1"/>
                  </a:solidFill>
                </a:rPr>
                <a:t>    </a:t>
              </a:r>
              <a:r>
                <a:rPr lang="en-GB" sz="1800" b="0" kern="0" dirty="0" err="1" smtClean="0">
                  <a:solidFill>
                    <a:schemeClr val="bg1"/>
                  </a:solidFill>
                </a:rPr>
                <a:t>Wie</a:t>
              </a:r>
              <a:r>
                <a:rPr lang="en-GB" sz="1800" b="0" kern="0" dirty="0" smtClean="0">
                  <a:solidFill>
                    <a:schemeClr val="bg1"/>
                  </a:solidFill>
                </a:rPr>
                <a:t> </a:t>
              </a:r>
              <a:r>
                <a:rPr lang="en-GB" sz="1800" b="0" kern="0" dirty="0" err="1" smtClean="0">
                  <a:solidFill>
                    <a:schemeClr val="bg1"/>
                  </a:solidFill>
                </a:rPr>
                <a:t>es</a:t>
              </a:r>
              <a:r>
                <a:rPr lang="en-GB" sz="1800" b="0" kern="0" dirty="0" smtClean="0">
                  <a:solidFill>
                    <a:schemeClr val="bg1"/>
                  </a:solidFill>
                </a:rPr>
                <a:t> </a:t>
              </a:r>
              <a:r>
                <a:rPr lang="en-GB" sz="1800" b="0" kern="0" dirty="0" err="1" smtClean="0">
                  <a:solidFill>
                    <a:schemeClr val="bg1"/>
                  </a:solidFill>
                </a:rPr>
                <a:t>weiter</a:t>
              </a:r>
              <a:r>
                <a:rPr lang="en-GB" sz="1800" b="0" kern="0" dirty="0" smtClean="0">
                  <a:solidFill>
                    <a:schemeClr val="bg1"/>
                  </a:solidFill>
                </a:rPr>
                <a:t> </a:t>
              </a:r>
              <a:r>
                <a:rPr lang="en-GB" sz="1800" b="0" kern="0" dirty="0" err="1" smtClean="0">
                  <a:solidFill>
                    <a:schemeClr val="bg1"/>
                  </a:solidFill>
                </a:rPr>
                <a:t>geht</a:t>
              </a:r>
              <a:endParaRPr lang="en-GB" sz="1800" b="0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1164130" y="2370251"/>
            <a:ext cx="312906" cy="369332"/>
            <a:chOff x="1457023" y="992953"/>
            <a:chExt cx="312906" cy="369332"/>
          </a:xfrm>
        </p:grpSpPr>
        <p:sp>
          <p:nvSpPr>
            <p:cNvPr id="25" name="Ellipse 24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992166" y="3336652"/>
            <a:ext cx="312906" cy="369332"/>
            <a:chOff x="1457023" y="992953"/>
            <a:chExt cx="312906" cy="369332"/>
          </a:xfrm>
        </p:grpSpPr>
        <p:sp>
          <p:nvSpPr>
            <p:cNvPr id="30" name="Ellipse 2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C80F0F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3727009" y="4291330"/>
            <a:ext cx="312906" cy="369332"/>
            <a:chOff x="1457023" y="992953"/>
            <a:chExt cx="312906" cy="369332"/>
          </a:xfrm>
        </p:grpSpPr>
        <p:sp>
          <p:nvSpPr>
            <p:cNvPr id="33" name="Ellipse 32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3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5745889" y="5236704"/>
            <a:ext cx="312906" cy="369332"/>
            <a:chOff x="1457023" y="992953"/>
            <a:chExt cx="312906" cy="369332"/>
          </a:xfrm>
        </p:grpSpPr>
        <p:sp>
          <p:nvSpPr>
            <p:cNvPr id="36" name="Ellipse 35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C80F0F"/>
                  </a:solidFill>
                </a:rPr>
                <a:t>4</a:t>
              </a:r>
            </a:p>
          </p:txBody>
        </p:sp>
      </p:grpSp>
      <p:sp>
        <p:nvSpPr>
          <p:cNvPr id="24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2755970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687231" y="2271253"/>
            <a:ext cx="4140000" cy="4153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de-DE" sz="1600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811484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0" kern="0" dirty="0">
                <a:solidFill>
                  <a:schemeClr val="bg1"/>
                </a:solidFill>
              </a:rPr>
              <a:t>Etablierung einer </a:t>
            </a:r>
            <a:r>
              <a:rPr lang="de-DE" sz="2000" kern="0" dirty="0">
                <a:solidFill>
                  <a:schemeClr val="bg1"/>
                </a:solidFill>
              </a:rPr>
              <a:t>nachhaltigen und entwaldungsfreien Region </a:t>
            </a:r>
            <a:r>
              <a:rPr lang="de-DE" sz="2000" b="0" kern="0" dirty="0">
                <a:solidFill>
                  <a:schemeClr val="bg1"/>
                </a:solidFill>
              </a:rPr>
              <a:t>durch die Anwendung </a:t>
            </a:r>
            <a:r>
              <a:rPr lang="de-DE" sz="2000" kern="0" dirty="0">
                <a:solidFill>
                  <a:schemeClr val="bg1"/>
                </a:solidFill>
              </a:rPr>
              <a:t>des </a:t>
            </a:r>
            <a:r>
              <a:rPr lang="de-DE" sz="2000" kern="0" dirty="0" err="1">
                <a:solidFill>
                  <a:schemeClr val="bg1"/>
                </a:solidFill>
              </a:rPr>
              <a:t>jurisdiktionalen</a:t>
            </a:r>
            <a:r>
              <a:rPr lang="de-DE" sz="2000" kern="0" dirty="0">
                <a:solidFill>
                  <a:schemeClr val="bg1"/>
                </a:solidFill>
              </a:rPr>
              <a:t> </a:t>
            </a:r>
            <a:r>
              <a:rPr lang="de-DE" sz="2000" kern="0" dirty="0" smtClean="0">
                <a:solidFill>
                  <a:schemeClr val="bg1"/>
                </a:solidFill>
              </a:rPr>
              <a:t>Ansatzes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pic>
        <p:nvPicPr>
          <p:cNvPr id="24" name="Grafik 2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0744" r="61604" b="10617"/>
          <a:stretch/>
        </p:blipFill>
        <p:spPr bwMode="auto">
          <a:xfrm>
            <a:off x="4722434" y="2639417"/>
            <a:ext cx="3595500" cy="3512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4895528" y="6180572"/>
            <a:ext cx="42484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0" kern="0" dirty="0" smtClean="0">
                <a:solidFill>
                  <a:schemeClr val="bg2">
                    <a:lumMod val="50000"/>
                  </a:schemeClr>
                </a:solidFill>
              </a:rPr>
              <a:t>Quelle: </a:t>
            </a:r>
            <a:r>
              <a:rPr lang="de-DE" sz="800" b="0" kern="0" dirty="0">
                <a:solidFill>
                  <a:schemeClr val="bg2">
                    <a:lumMod val="50000"/>
                  </a:schemeClr>
                </a:solidFill>
              </a:rPr>
              <a:t>Denier, L. et al (2015): The Little </a:t>
            </a:r>
            <a:r>
              <a:rPr lang="de-DE" sz="800" b="0" kern="0" dirty="0" err="1">
                <a:solidFill>
                  <a:schemeClr val="bg2">
                    <a:lumMod val="50000"/>
                  </a:schemeClr>
                </a:solidFill>
              </a:rPr>
              <a:t>Sustainable</a:t>
            </a:r>
            <a:r>
              <a:rPr lang="de-DE" sz="800" b="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800" b="0" kern="0" dirty="0" err="1">
                <a:solidFill>
                  <a:schemeClr val="bg2">
                    <a:lumMod val="50000"/>
                  </a:schemeClr>
                </a:solidFill>
              </a:rPr>
              <a:t>Landscapes</a:t>
            </a:r>
            <a:r>
              <a:rPr lang="de-DE" sz="800" b="0" kern="0" dirty="0">
                <a:solidFill>
                  <a:schemeClr val="bg2">
                    <a:lumMod val="50000"/>
                  </a:schemeClr>
                </a:solidFill>
              </a:rPr>
              <a:t> Book</a:t>
            </a:r>
          </a:p>
        </p:txBody>
      </p:sp>
      <p:sp>
        <p:nvSpPr>
          <p:cNvPr id="27" name="Rechteck 26"/>
          <p:cNvSpPr/>
          <p:nvPr/>
        </p:nvSpPr>
        <p:spPr bwMode="auto">
          <a:xfrm>
            <a:off x="826067" y="2639417"/>
            <a:ext cx="3544395" cy="35126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DE" sz="1600" b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82750" y="2702505"/>
            <a:ext cx="33899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jurisdictional approach 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type of landscape approach that uses government administrative boundaries, primarily sub-national, to define the scope of action and involvement of stakeholders rather than social (e.g. indigenous community) or environmental (e.g. ecosystems, watershed) boundaries.“ </a:t>
            </a:r>
            <a:r>
              <a:rPr lang="de-DE" sz="18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8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GCP 2015</a:t>
            </a:r>
          </a:p>
        </p:txBody>
      </p:sp>
      <p:sp>
        <p:nvSpPr>
          <p:cNvPr id="15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163032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687231" y="2271253"/>
            <a:ext cx="4140000" cy="4153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de-DE" sz="1600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0" kern="0" dirty="0">
                <a:solidFill>
                  <a:schemeClr val="bg1"/>
                </a:solidFill>
              </a:rPr>
              <a:t>Von </a:t>
            </a:r>
            <a:r>
              <a:rPr lang="de-DE" sz="2000" kern="0" dirty="0">
                <a:solidFill>
                  <a:schemeClr val="bg1"/>
                </a:solidFill>
              </a:rPr>
              <a:t>Inseln der Nachhaltigkeit </a:t>
            </a:r>
            <a:r>
              <a:rPr lang="de-DE" sz="2000" b="0" kern="0" dirty="0">
                <a:solidFill>
                  <a:schemeClr val="bg1"/>
                </a:solidFill>
              </a:rPr>
              <a:t>zu </a:t>
            </a:r>
            <a:r>
              <a:rPr lang="de-DE" sz="2000" kern="0" dirty="0">
                <a:solidFill>
                  <a:schemeClr val="bg1"/>
                </a:solidFill>
              </a:rPr>
              <a:t>nachhaltigen Landschaften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sp>
        <p:nvSpPr>
          <p:cNvPr id="27" name="Rechteck 26"/>
          <p:cNvSpPr/>
          <p:nvPr/>
        </p:nvSpPr>
        <p:spPr bwMode="auto">
          <a:xfrm>
            <a:off x="826067" y="2016443"/>
            <a:ext cx="7491867" cy="3693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DE" sz="1600" b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69312" y="1995895"/>
            <a:ext cx="5846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Herausforderung</a:t>
            </a:r>
            <a:r>
              <a:rPr lang="en-US" sz="18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nicht einfach zertifizieren?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5364870" y="4623344"/>
            <a:ext cx="3096107" cy="1858302"/>
            <a:chOff x="6141753" y="2464514"/>
            <a:chExt cx="6078013" cy="4271818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6141753" y="2464514"/>
              <a:ext cx="6078013" cy="4271818"/>
              <a:chOff x="6172200" y="2855057"/>
              <a:chExt cx="5314950" cy="3347770"/>
            </a:xfrm>
          </p:grpSpPr>
          <p:grpSp>
            <p:nvGrpSpPr>
              <p:cNvPr id="31" name="Gruppieren 30"/>
              <p:cNvGrpSpPr/>
              <p:nvPr/>
            </p:nvGrpSpPr>
            <p:grpSpPr>
              <a:xfrm>
                <a:off x="6172200" y="3086100"/>
                <a:ext cx="5314950" cy="3116727"/>
                <a:chOff x="2994059" y="1638260"/>
                <a:chExt cx="8493091" cy="4564567"/>
              </a:xfrm>
            </p:grpSpPr>
            <p:pic>
              <p:nvPicPr>
                <p:cNvPr id="36" name="Grafik 35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rcRect l="22997" t="3923" r="23424" b="18282"/>
                <a:stretch/>
              </p:blipFill>
              <p:spPr>
                <a:xfrm>
                  <a:off x="4062246" y="1638260"/>
                  <a:ext cx="647438" cy="940080"/>
                </a:xfrm>
                <a:prstGeom prst="ellipse">
                  <a:avLst/>
                </a:prstGeom>
              </p:spPr>
            </p:pic>
            <p:pic>
              <p:nvPicPr>
                <p:cNvPr id="37" name="Grafik 36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rcRect l="17425" t="4352" r="17853" b="19782"/>
                <a:stretch/>
              </p:blipFill>
              <p:spPr>
                <a:xfrm flipH="1">
                  <a:off x="5340563" y="1790700"/>
                  <a:ext cx="671941" cy="787640"/>
                </a:xfrm>
                <a:prstGeom prst="ellipse">
                  <a:avLst/>
                </a:prstGeom>
              </p:spPr>
            </p:pic>
            <p:pic>
              <p:nvPicPr>
                <p:cNvPr id="38" name="Grafik 37"/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rcRect l="17425" t="4352" r="17853" b="19782"/>
                <a:stretch/>
              </p:blipFill>
              <p:spPr>
                <a:xfrm flipH="1">
                  <a:off x="4724033" y="1790700"/>
                  <a:ext cx="616528" cy="722686"/>
                </a:xfrm>
                <a:prstGeom prst="ellipse">
                  <a:avLst/>
                </a:prstGeom>
              </p:spPr>
            </p:pic>
            <p:grpSp>
              <p:nvGrpSpPr>
                <p:cNvPr id="39" name="Gruppieren 38"/>
                <p:cNvGrpSpPr/>
                <p:nvPr/>
              </p:nvGrpSpPr>
              <p:grpSpPr>
                <a:xfrm>
                  <a:off x="2994059" y="2038350"/>
                  <a:ext cx="8493091" cy="4164477"/>
                  <a:chOff x="0" y="4433207"/>
                  <a:chExt cx="9144000" cy="4688200"/>
                </a:xfrm>
              </p:grpSpPr>
              <p:pic>
                <p:nvPicPr>
                  <p:cNvPr id="40" name="Grafik 39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4433207"/>
                    <a:ext cx="9144000" cy="4688200"/>
                  </a:xfrm>
                  <a:prstGeom prst="ellipse">
                    <a:avLst/>
                  </a:prstGeom>
                </p:spPr>
              </p:pic>
              <p:grpSp>
                <p:nvGrpSpPr>
                  <p:cNvPr id="41" name="Gruppieren 40"/>
                  <p:cNvGrpSpPr/>
                  <p:nvPr/>
                </p:nvGrpSpPr>
                <p:grpSpPr>
                  <a:xfrm>
                    <a:off x="429083" y="4677566"/>
                    <a:ext cx="7496729" cy="2841485"/>
                    <a:chOff x="360332" y="2475718"/>
                    <a:chExt cx="7496729" cy="2841485"/>
                  </a:xfrm>
                </p:grpSpPr>
                <p:pic>
                  <p:nvPicPr>
                    <p:cNvPr id="42" name="Grafik 41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9083" y="3600323"/>
                      <a:ext cx="3310135" cy="1476759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43" name="Grafik 42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141211" y="4329649"/>
                      <a:ext cx="2519177" cy="987554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44" name="Grafik 43"/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15507" y="3528336"/>
                      <a:ext cx="3241554" cy="918974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45" name="Grafik 44"/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2424" y="2604473"/>
                      <a:ext cx="2359157" cy="973839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46" name="Grafik 45"/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80040" y="2475718"/>
                      <a:ext cx="3406147" cy="978410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47" name="Grafik 46"/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36229" y="2861269"/>
                      <a:ext cx="2606045" cy="2423165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48" name="Grafik 47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37563" y="3889247"/>
                      <a:ext cx="722377" cy="717805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49" name="Grafik 48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85431" y="3900467"/>
                      <a:ext cx="722377" cy="717805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50" name="Grafik 49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43292" y="4213603"/>
                      <a:ext cx="722377" cy="717805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51" name="Grafik 50"/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0332" y="4447815"/>
                      <a:ext cx="545217" cy="541766"/>
                    </a:xfrm>
                    <a:prstGeom prst="ellipse">
                      <a:avLst/>
                    </a:prstGeom>
                  </p:spPr>
                </p:pic>
                <p:pic>
                  <p:nvPicPr>
                    <p:cNvPr id="52" name="Grafik 51"/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5799" y="3528336"/>
                      <a:ext cx="361951" cy="436051"/>
                    </a:xfrm>
                    <a:prstGeom prst="ellipse">
                      <a:avLst/>
                    </a:prstGeom>
                  </p:spPr>
                </p:pic>
              </p:grpSp>
            </p:grpSp>
          </p:grpSp>
          <p:pic>
            <p:nvPicPr>
              <p:cNvPr id="32" name="Grafik 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8755" y="4962136"/>
                <a:ext cx="1924016" cy="895701"/>
              </a:xfrm>
              <a:prstGeom prst="ellipse">
                <a:avLst/>
              </a:prstGeom>
            </p:spPr>
          </p:pic>
          <p:grpSp>
            <p:nvGrpSpPr>
              <p:cNvPr id="33" name="Gruppieren 32"/>
              <p:cNvGrpSpPr/>
              <p:nvPr/>
            </p:nvGrpSpPr>
            <p:grpSpPr>
              <a:xfrm>
                <a:off x="6960799" y="2855057"/>
                <a:ext cx="3703963" cy="3043468"/>
                <a:chOff x="6960799" y="2855057"/>
                <a:chExt cx="3703963" cy="3043468"/>
              </a:xfrm>
            </p:grpSpPr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490" y="5299542"/>
                  <a:ext cx="1464272" cy="598983"/>
                </a:xfrm>
                <a:prstGeom prst="ellipse">
                  <a:avLst/>
                </a:prstGeom>
              </p:spPr>
            </p:pic>
            <p:pic>
              <p:nvPicPr>
                <p:cNvPr id="35" name="Grafik 34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</a:blip>
                <a:srcRect l="22997" t="3923" r="23424" b="18282"/>
                <a:stretch/>
              </p:blipFill>
              <p:spPr>
                <a:xfrm>
                  <a:off x="6960799" y="2855057"/>
                  <a:ext cx="405165" cy="641895"/>
                </a:xfrm>
                <a:prstGeom prst="ellipse">
                  <a:avLst/>
                </a:prstGeom>
              </p:spPr>
            </p:pic>
          </p:grpSp>
        </p:grpSp>
        <p:grpSp>
          <p:nvGrpSpPr>
            <p:cNvPr id="18" name="Gruppieren 17"/>
            <p:cNvGrpSpPr/>
            <p:nvPr/>
          </p:nvGrpSpPr>
          <p:grpSpPr>
            <a:xfrm>
              <a:off x="6638936" y="2842374"/>
              <a:ext cx="2712532" cy="906996"/>
              <a:chOff x="6638936" y="2842374"/>
              <a:chExt cx="2712532" cy="906996"/>
            </a:xfrm>
          </p:grpSpPr>
          <p:pic>
            <p:nvPicPr>
              <p:cNvPr id="21" name="Grafik 20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17425" t="4352" r="17853" b="19782"/>
              <a:stretch/>
            </p:blipFill>
            <p:spPr>
              <a:xfrm flipH="1">
                <a:off x="7973410" y="3044546"/>
                <a:ext cx="480869" cy="686253"/>
              </a:xfrm>
              <a:prstGeom prst="ellipse">
                <a:avLst/>
              </a:prstGeom>
            </p:spPr>
          </p:pic>
          <p:pic>
            <p:nvPicPr>
              <p:cNvPr id="26" name="Grafik 25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22997" t="3923" r="23424" b="18282"/>
              <a:stretch/>
            </p:blipFill>
            <p:spPr>
              <a:xfrm>
                <a:off x="8342536" y="2930300"/>
                <a:ext cx="463334" cy="819070"/>
              </a:xfrm>
              <a:prstGeom prst="ellipse">
                <a:avLst/>
              </a:prstGeom>
            </p:spPr>
          </p:pic>
          <p:pic>
            <p:nvPicPr>
              <p:cNvPr id="28" name="Grafik 2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22997" t="3923" r="23424" b="18282"/>
              <a:stretch/>
            </p:blipFill>
            <p:spPr>
              <a:xfrm>
                <a:off x="8642205" y="2842374"/>
                <a:ext cx="463334" cy="819070"/>
              </a:xfrm>
              <a:prstGeom prst="ellipse">
                <a:avLst/>
              </a:prstGeom>
            </p:spPr>
          </p:pic>
          <p:pic>
            <p:nvPicPr>
              <p:cNvPr id="29" name="Grafik 2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17425" t="4352" r="17853" b="19782"/>
              <a:stretch/>
            </p:blipFill>
            <p:spPr>
              <a:xfrm flipH="1">
                <a:off x="8910255" y="2992925"/>
                <a:ext cx="441213" cy="629660"/>
              </a:xfrm>
              <a:prstGeom prst="ellipse">
                <a:avLst/>
              </a:prstGeom>
            </p:spPr>
          </p:pic>
          <p:pic>
            <p:nvPicPr>
              <p:cNvPr id="30" name="Grafik 29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 l="17425" t="4352" r="17853" b="19782"/>
              <a:stretch/>
            </p:blipFill>
            <p:spPr>
              <a:xfrm flipH="1">
                <a:off x="6638936" y="3081858"/>
                <a:ext cx="441213" cy="629660"/>
              </a:xfrm>
              <a:prstGeom prst="ellipse">
                <a:avLst/>
              </a:prstGeom>
            </p:spPr>
          </p:pic>
        </p:grpSp>
      </p:grpSp>
      <p:pic>
        <p:nvPicPr>
          <p:cNvPr id="53" name="Grafik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5313" y="4790136"/>
            <a:ext cx="2589231" cy="1599351"/>
          </a:xfrm>
          <a:prstGeom prst="rect">
            <a:avLst/>
          </a:prstGeom>
        </p:spPr>
      </p:pic>
      <p:sp>
        <p:nvSpPr>
          <p:cNvPr id="54" name="Pfeil nach rechts 53"/>
          <p:cNvSpPr/>
          <p:nvPr/>
        </p:nvSpPr>
        <p:spPr bwMode="auto">
          <a:xfrm>
            <a:off x="3773745" y="5458660"/>
            <a:ext cx="869576" cy="504963"/>
          </a:xfrm>
          <a:prstGeom prst="rightArrow">
            <a:avLst/>
          </a:prstGeom>
          <a:solidFill>
            <a:srgbClr val="EAF0CC"/>
          </a:solidFill>
          <a:ln w="28575" cap="flat" cmpd="sng" algn="ctr">
            <a:solidFill>
              <a:srgbClr val="83A81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200" b="1">
              <a:solidFill>
                <a:srgbClr val="999999"/>
              </a:solidFill>
              <a:latin typeface="Arial" charset="0"/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826067" y="2456181"/>
            <a:ext cx="7491867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7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Individuelle Produktionseinheiten (zertifizierte Konzessionen) stellen nicht die Nachhaltigkeit einer gesamten Region </a:t>
            </a:r>
            <a:r>
              <a:rPr lang="de-DE" sz="17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sicher.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7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Aussagen zur Nachhaltigkeit können oftmals nicht entlang einer Produktkette weitergeleitet </a:t>
            </a:r>
            <a:r>
              <a:rPr lang="de-DE" sz="17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 </a:t>
            </a:r>
            <a:r>
              <a:rPr lang="de-DE" sz="17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(Chain </a:t>
            </a:r>
            <a:r>
              <a:rPr lang="de-DE" sz="1700" b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7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Custody</a:t>
            </a:r>
            <a:r>
              <a:rPr lang="de-DE" sz="17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de-DE" sz="1700" b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"/>
            </a:pPr>
            <a:r>
              <a:rPr lang="en-US" sz="17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Jurisdiktionale</a:t>
            </a:r>
            <a:r>
              <a:rPr lang="en-US" sz="1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Ansätze</a:t>
            </a:r>
            <a:r>
              <a:rPr lang="en-US" sz="1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&amp; „</a:t>
            </a:r>
            <a:r>
              <a:rPr lang="en-US" sz="17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Entwaldungsfreie</a:t>
            </a:r>
            <a:r>
              <a:rPr lang="en-US" sz="1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Lieferketten</a:t>
            </a:r>
            <a:r>
              <a:rPr lang="en-US" sz="1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en-US" sz="1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7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</a:t>
            </a:r>
            <a:r>
              <a:rPr lang="de-DE" sz="1700" b="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</a:t>
            </a:r>
            <a:r>
              <a:rPr lang="de-DE" sz="17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7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cross-commodity</a:t>
            </a:r>
            <a:r>
              <a:rPr lang="de-DE" sz="17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Partnerschaften, </a:t>
            </a:r>
            <a:r>
              <a:rPr lang="de-DE" sz="17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eine übergreifende Nachhaltigkeit in der Produktionsregion sicher-stellen</a:t>
            </a:r>
          </a:p>
          <a:p>
            <a:endParaRPr lang="de-DE" sz="1700" b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2938274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687231" y="2271253"/>
            <a:ext cx="4140000" cy="4153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de-DE" sz="1600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>
                <a:solidFill>
                  <a:schemeClr val="bg1"/>
                </a:solidFill>
              </a:rPr>
              <a:t>Entwaldungsfreie Lieferketten 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sp>
        <p:nvSpPr>
          <p:cNvPr id="55" name="Rechteck 54"/>
          <p:cNvSpPr/>
          <p:nvPr/>
        </p:nvSpPr>
        <p:spPr>
          <a:xfrm>
            <a:off x="1174184" y="2360722"/>
            <a:ext cx="7026091" cy="18933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Entwaldungsfreie</a:t>
            </a:r>
            <a:r>
              <a:rPr lang="de-DE" sz="1600" b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Lieferketten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stellen sicher, dass in einem </a:t>
            </a:r>
            <a:r>
              <a:rPr lang="de-DE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definierten Gebiet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 der nachhaltigen Produktion landwirtschaftlicher Rohstoffe Waldökosysteme weder in ihrer </a:t>
            </a:r>
            <a:r>
              <a:rPr lang="de-DE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Gesamtfläche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noch in ihrer </a:t>
            </a:r>
            <a:r>
              <a:rPr lang="de-DE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Qualität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negativ beeinträchtigt werden. </a:t>
            </a:r>
          </a:p>
          <a:p>
            <a:pPr>
              <a:lnSpc>
                <a:spcPct val="150000"/>
              </a:lnSpc>
            </a:pPr>
            <a:endParaRPr lang="en-US" sz="1600" b="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1174183" y="4043106"/>
            <a:ext cx="7026091" cy="18933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Akteure entlang der entwaldungsfreien Lieferketten haben </a:t>
            </a:r>
            <a:r>
              <a:rPr lang="de-DE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Rahmenbedingungen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eine nachhaltige und entwaldungsfreie Produktion geschaffen, ein belastbares </a:t>
            </a:r>
            <a:r>
              <a:rPr lang="de-DE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Rückverfolgbarkeitssystem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installiert und können den Waldschutz in der Anbauregion über ein </a:t>
            </a:r>
            <a:r>
              <a:rPr lang="de-DE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Monitoringsystem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verifizieren. </a:t>
            </a:r>
          </a:p>
        </p:txBody>
      </p:sp>
      <p:sp>
        <p:nvSpPr>
          <p:cNvPr id="12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2736752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>
                <a:solidFill>
                  <a:schemeClr val="bg1"/>
                </a:solidFill>
              </a:rPr>
              <a:t>Ziele entwaldungsfreier Lieferketten 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sp>
        <p:nvSpPr>
          <p:cNvPr id="55" name="Rechteck 54"/>
          <p:cNvSpPr/>
          <p:nvPr/>
        </p:nvSpPr>
        <p:spPr>
          <a:xfrm>
            <a:off x="667625" y="2178742"/>
            <a:ext cx="7804225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Implementierung eines </a:t>
            </a:r>
            <a:r>
              <a:rPr lang="de-DE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jurisdiktionalen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Ansatzes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die Entwaldung zu minimieren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667625" y="2763517"/>
            <a:ext cx="780422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Verbesserung des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Lebensbedingungen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Kleinbauern</a:t>
            </a:r>
          </a:p>
        </p:txBody>
      </p:sp>
      <p:sp>
        <p:nvSpPr>
          <p:cNvPr id="15" name="Rechteck 14"/>
          <p:cNvSpPr/>
          <p:nvPr/>
        </p:nvSpPr>
        <p:spPr>
          <a:xfrm>
            <a:off x="667625" y="3221657"/>
            <a:ext cx="7804225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Identifizierung von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Nachhaltigkeitsrisiken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entlang der Lieferkette durch z.B. die Umsetzung des HCV-Konzeptes</a:t>
            </a:r>
          </a:p>
        </p:txBody>
      </p:sp>
      <p:sp>
        <p:nvSpPr>
          <p:cNvPr id="16" name="Rechteck 15"/>
          <p:cNvSpPr/>
          <p:nvPr/>
        </p:nvSpPr>
        <p:spPr>
          <a:xfrm>
            <a:off x="667625" y="3926018"/>
            <a:ext cx="7804225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 von Strategien zur Bewältigung identifizierter Risiken, z.B. eine angepasste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Landnutzungsplanung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67625" y="4630379"/>
            <a:ext cx="7804225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Aufbau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nachhaltiger und </a:t>
            </a:r>
            <a:r>
              <a:rPr lang="de-DE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rückverfolgbarer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Lieferketten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zwischen Kleinbauern und Unternehmen in Deutschland</a:t>
            </a:r>
          </a:p>
        </p:txBody>
      </p:sp>
      <p:sp>
        <p:nvSpPr>
          <p:cNvPr id="18" name="Rechteck 17"/>
          <p:cNvSpPr/>
          <p:nvPr/>
        </p:nvSpPr>
        <p:spPr>
          <a:xfrm>
            <a:off x="667625" y="5334740"/>
            <a:ext cx="780422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Unterstützung der Weiterentwicklung von </a:t>
            </a:r>
            <a:r>
              <a:rPr lang="de-DE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Standardsystemen</a:t>
            </a:r>
          </a:p>
        </p:txBody>
      </p:sp>
      <p:sp>
        <p:nvSpPr>
          <p:cNvPr id="21" name="Rechteck 20"/>
          <p:cNvSpPr/>
          <p:nvPr/>
        </p:nvSpPr>
        <p:spPr>
          <a:xfrm>
            <a:off x="667625" y="5792878"/>
            <a:ext cx="7804225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Verwendung von verifizierbaren </a:t>
            </a:r>
            <a:r>
              <a:rPr lang="de-DE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Systemen</a:t>
            </a:r>
            <a:r>
              <a:rPr lang="de-DE" sz="1600" b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Fortschrittskontrolle</a:t>
            </a:r>
          </a:p>
        </p:txBody>
      </p:sp>
      <p:sp>
        <p:nvSpPr>
          <p:cNvPr id="24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772591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687231" y="2271253"/>
            <a:ext cx="4140000" cy="4153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de-DE" sz="1600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>
                <a:solidFill>
                  <a:schemeClr val="bg1"/>
                </a:solidFill>
              </a:rPr>
              <a:t>Umsetzung des Ansatzes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1002017" y="2883357"/>
            <a:ext cx="7137851" cy="3733956"/>
            <a:chOff x="-395501" y="1996307"/>
            <a:chExt cx="9632798" cy="5039114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501" y="2486377"/>
              <a:ext cx="9632798" cy="4549044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62" y="3002297"/>
              <a:ext cx="2292602" cy="1022804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96" y="3618679"/>
              <a:ext cx="1744784" cy="683981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444" y="2924174"/>
              <a:ext cx="2245103" cy="636482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629" y="2477401"/>
              <a:ext cx="1532038" cy="632411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807" y="2471909"/>
              <a:ext cx="1564163" cy="1454397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329" y="3178302"/>
              <a:ext cx="500319" cy="497152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328" y="3199106"/>
              <a:ext cx="500319" cy="497152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277" y="3502633"/>
              <a:ext cx="500319" cy="497152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416" y="3600759"/>
              <a:ext cx="377618" cy="375228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057" y="2772339"/>
              <a:ext cx="294198" cy="354427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032" y="1996307"/>
              <a:ext cx="1604154" cy="2292404"/>
            </a:xfrm>
            <a:prstGeom prst="rect">
              <a:avLst/>
            </a:prstGeom>
          </p:spPr>
        </p:pic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0256" y="3497118"/>
              <a:ext cx="3271359" cy="2119471"/>
            </a:xfrm>
            <a:prstGeom prst="rect">
              <a:avLst/>
            </a:prstGeom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103" y="4481247"/>
              <a:ext cx="6276193" cy="1445558"/>
            </a:xfrm>
            <a:prstGeom prst="rect">
              <a:avLst/>
            </a:prstGeom>
          </p:spPr>
        </p:pic>
      </p:grpSp>
      <p:sp>
        <p:nvSpPr>
          <p:cNvPr id="38" name="Rechteck 37"/>
          <p:cNvSpPr/>
          <p:nvPr/>
        </p:nvSpPr>
        <p:spPr>
          <a:xfrm>
            <a:off x="232251" y="2114795"/>
            <a:ext cx="27675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0" dirty="0">
                <a:solidFill>
                  <a:schemeClr val="tx2">
                    <a:lumMod val="50000"/>
                  </a:schemeClr>
                </a:solidFill>
              </a:rPr>
              <a:t>Entwicklung einer nachhaltigen und entwaldungsfreien Beschaffungsregion durch Implementierung des </a:t>
            </a:r>
            <a:r>
              <a:rPr lang="de-DE" sz="1400" b="0" dirty="0" err="1">
                <a:solidFill>
                  <a:schemeClr val="tx2">
                    <a:lumMod val="50000"/>
                  </a:schemeClr>
                </a:solidFill>
              </a:rPr>
              <a:t>jurisdiktionalen</a:t>
            </a:r>
            <a:r>
              <a:rPr lang="de-DE" sz="14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400" b="0" dirty="0" smtClean="0">
                <a:solidFill>
                  <a:schemeClr val="tx2">
                    <a:lumMod val="50000"/>
                  </a:schemeClr>
                </a:solidFill>
              </a:rPr>
              <a:t>und </a:t>
            </a:r>
            <a:r>
              <a:rPr lang="de-DE" sz="1400" b="0" dirty="0" err="1" smtClean="0">
                <a:solidFill>
                  <a:schemeClr val="tx2">
                    <a:lumMod val="50000"/>
                  </a:schemeClr>
                </a:solidFill>
              </a:rPr>
              <a:t>cross</a:t>
            </a:r>
            <a:r>
              <a:rPr lang="de-DE" sz="1400" b="0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de-DE" sz="1400" b="0" dirty="0" err="1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de-DE" sz="1400" b="0" dirty="0" err="1" smtClean="0">
                <a:solidFill>
                  <a:schemeClr val="tx2">
                    <a:lumMod val="50000"/>
                  </a:schemeClr>
                </a:solidFill>
              </a:rPr>
              <a:t>omodity</a:t>
            </a:r>
            <a:r>
              <a:rPr lang="de-DE" sz="1400" b="0" dirty="0" smtClean="0">
                <a:solidFill>
                  <a:schemeClr val="tx2">
                    <a:lumMod val="50000"/>
                  </a:schemeClr>
                </a:solidFill>
              </a:rPr>
              <a:t>-Ansatzes</a:t>
            </a:r>
            <a:endParaRPr lang="de-DE" sz="1400" b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2928939" y="2163208"/>
            <a:ext cx="21769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0" dirty="0">
                <a:solidFill>
                  <a:schemeClr val="tx2">
                    <a:lumMod val="50000"/>
                  </a:schemeClr>
                </a:solidFill>
              </a:rPr>
              <a:t>Zusammenarbeit über Branchengrenzen hinweg und entlang globaler Lieferketten</a:t>
            </a:r>
          </a:p>
        </p:txBody>
      </p:sp>
      <p:sp>
        <p:nvSpPr>
          <p:cNvPr id="40" name="Rechteck 39"/>
          <p:cNvSpPr/>
          <p:nvPr/>
        </p:nvSpPr>
        <p:spPr>
          <a:xfrm>
            <a:off x="5134020" y="2274714"/>
            <a:ext cx="1730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 err="1">
                <a:solidFill>
                  <a:schemeClr val="tx2">
                    <a:lumMod val="50000"/>
                  </a:schemeClr>
                </a:solidFill>
              </a:rPr>
              <a:t>Integrierte</a:t>
            </a:r>
            <a:r>
              <a:rPr lang="en-US" sz="14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2">
                    <a:lumMod val="50000"/>
                  </a:schemeClr>
                </a:solidFill>
              </a:rPr>
              <a:t>Landnutzung</a:t>
            </a:r>
            <a:r>
              <a:rPr lang="en-US" sz="14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1" name="Rechteck 40"/>
          <p:cNvSpPr/>
          <p:nvPr/>
        </p:nvSpPr>
        <p:spPr>
          <a:xfrm>
            <a:off x="6793285" y="2207406"/>
            <a:ext cx="17309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2">
                    <a:lumMod val="50000"/>
                  </a:schemeClr>
                </a:solidFill>
              </a:rPr>
              <a:t>Monitoring und </a:t>
            </a:r>
            <a:r>
              <a:rPr lang="en-US" sz="1400" b="0" dirty="0" err="1">
                <a:solidFill>
                  <a:schemeClr val="tx2">
                    <a:lumMod val="50000"/>
                  </a:schemeClr>
                </a:solidFill>
              </a:rPr>
              <a:t>Verifizierungs-mechanismen</a:t>
            </a:r>
            <a:endParaRPr lang="en-US" sz="1400" b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2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740758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687231" y="2271253"/>
            <a:ext cx="4140000" cy="4153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de-DE" sz="1600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chemeClr val="bg1"/>
                </a:solidFill>
              </a:rPr>
              <a:t>Monitoring Systeme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sp>
        <p:nvSpPr>
          <p:cNvPr id="38" name="Rechteck 37"/>
          <p:cNvSpPr/>
          <p:nvPr/>
        </p:nvSpPr>
        <p:spPr>
          <a:xfrm>
            <a:off x="0" y="1945512"/>
            <a:ext cx="9004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C00000"/>
                </a:solidFill>
              </a:rPr>
              <a:t>Satellitenbilder 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</a:rPr>
              <a:t>liefern wertvolle </a:t>
            </a:r>
            <a:r>
              <a:rPr lang="de-DE" sz="1600" b="0" dirty="0" smtClean="0">
                <a:solidFill>
                  <a:schemeClr val="tx2">
                    <a:lumMod val="75000"/>
                  </a:schemeClr>
                </a:solidFill>
              </a:rPr>
              <a:t>Werkzeuge</a:t>
            </a:r>
            <a:br>
              <a:rPr lang="de-DE" sz="1600" b="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de-DE" sz="1600" b="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600" b="0" dirty="0">
                <a:solidFill>
                  <a:schemeClr val="tx2">
                    <a:lumMod val="75000"/>
                  </a:schemeClr>
                </a:solidFill>
              </a:rPr>
              <a:t>für </a:t>
            </a:r>
            <a:r>
              <a:rPr lang="de-DE" sz="1600" dirty="0">
                <a:solidFill>
                  <a:schemeClr val="tx2">
                    <a:lumMod val="75000"/>
                  </a:schemeClr>
                </a:solidFill>
              </a:rPr>
              <a:t>Wald Monitoring und Landnutzungsplanung</a:t>
            </a:r>
            <a:endParaRPr lang="en-GB" sz="1600" dirty="0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10786" r="56881" b="7692"/>
          <a:stretch/>
        </p:blipFill>
        <p:spPr bwMode="auto">
          <a:xfrm>
            <a:off x="3212905" y="2594401"/>
            <a:ext cx="4833725" cy="334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Gerade Verbindung mit Pfeil 42"/>
          <p:cNvCxnSpPr/>
          <p:nvPr/>
        </p:nvCxnSpPr>
        <p:spPr bwMode="auto">
          <a:xfrm flipV="1">
            <a:off x="2904961" y="4160439"/>
            <a:ext cx="2848139" cy="6909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t="15260" r="55606" b="14534"/>
          <a:stretch/>
        </p:blipFill>
        <p:spPr bwMode="auto">
          <a:xfrm>
            <a:off x="1006093" y="4120497"/>
            <a:ext cx="1898868" cy="1819759"/>
          </a:xfrm>
          <a:prstGeom prst="ellips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2130407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3"/>
          <p:cNvSpPr>
            <a:spLocks noGrp="1"/>
          </p:cNvSpPr>
          <p:nvPr>
            <p:ph type="dt" sz="half" idx="11"/>
          </p:nvPr>
        </p:nvSpPr>
        <p:spPr>
          <a:xfrm>
            <a:off x="308451" y="6581001"/>
            <a:ext cx="1295400" cy="215444"/>
          </a:xfrm>
        </p:spPr>
        <p:txBody>
          <a:bodyPr/>
          <a:lstStyle/>
          <a:p>
            <a:fld id="{9317A057-C766-48FB-B1EC-CC1898F04EF1}" type="datetime1">
              <a:rPr lang="de-DE" sz="800"/>
              <a:pPr/>
              <a:t>23.01.2019</a:t>
            </a:fld>
            <a:endParaRPr lang="de-DE" sz="800" noProof="0" dirty="0"/>
          </a:p>
        </p:txBody>
      </p:sp>
      <p:sp>
        <p:nvSpPr>
          <p:cNvPr id="19" name="Rechteck 18"/>
          <p:cNvSpPr/>
          <p:nvPr/>
        </p:nvSpPr>
        <p:spPr bwMode="auto">
          <a:xfrm>
            <a:off x="4687231" y="2271253"/>
            <a:ext cx="4140000" cy="41532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de-DE" sz="1600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26067" y="1431236"/>
            <a:ext cx="7491867" cy="409129"/>
          </a:xfrm>
          <a:prstGeom prst="rect">
            <a:avLst/>
          </a:prstGeom>
          <a:solidFill>
            <a:srgbClr val="C80F0F"/>
          </a:solidFill>
          <a:ln w="9525" cap="flat" cmpd="sng" algn="ctr">
            <a:solidFill>
              <a:srgbClr val="C80F0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chemeClr val="bg1"/>
                </a:solidFill>
              </a:rPr>
              <a:t>Rückverfolgbarkeit in Lieferketten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67625" y="1233207"/>
            <a:ext cx="312906" cy="369332"/>
            <a:chOff x="1457023" y="992953"/>
            <a:chExt cx="312906" cy="369332"/>
          </a:xfrm>
        </p:grpSpPr>
        <p:sp>
          <p:nvSpPr>
            <p:cNvPr id="20" name="Ellipse 19"/>
            <p:cNvSpPr/>
            <p:nvPr/>
          </p:nvSpPr>
          <p:spPr bwMode="auto">
            <a:xfrm>
              <a:off x="1462544" y="1035040"/>
              <a:ext cx="291059" cy="291059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rgbClr val="C80F0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dirty="0" smtClean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457023" y="9929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solidFill>
                    <a:srgbClr val="C80F0F"/>
                  </a:solidFill>
                </a:rPr>
                <a:t>1</a:t>
              </a:r>
              <a:endParaRPr lang="de-DE" sz="1800" dirty="0">
                <a:solidFill>
                  <a:srgbClr val="C80F0F"/>
                </a:solidFill>
              </a:endParaRPr>
            </a:p>
          </p:txBody>
        </p:sp>
      </p:grpSp>
      <p:sp>
        <p:nvSpPr>
          <p:cNvPr id="38" name="Rechteck 37"/>
          <p:cNvSpPr/>
          <p:nvPr/>
        </p:nvSpPr>
        <p:spPr>
          <a:xfrm>
            <a:off x="667625" y="1983214"/>
            <a:ext cx="7835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0" dirty="0">
                <a:solidFill>
                  <a:schemeClr val="tx2">
                    <a:lumMod val="50000"/>
                  </a:schemeClr>
                </a:solidFill>
              </a:rPr>
              <a:t>Verknüpfung der Produktionseinheit (Feld/Plantage) mit dem Endkonsumenten</a:t>
            </a:r>
            <a:endParaRPr lang="en-GB" sz="1600" b="0" dirty="0">
              <a:solidFill>
                <a:schemeClr val="tx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5" name="Inhaltsplatzhalt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498935"/>
            <a:ext cx="9003323" cy="3974394"/>
          </a:xfrm>
          <a:prstGeom prst="rect">
            <a:avLst/>
          </a:prstGeom>
        </p:spPr>
      </p:pic>
      <p:sp>
        <p:nvSpPr>
          <p:cNvPr id="11" name="Fußzeilenplatzhalter 2"/>
          <p:cNvSpPr txBox="1">
            <a:spLocks/>
          </p:cNvSpPr>
          <p:nvPr/>
        </p:nvSpPr>
        <p:spPr bwMode="auto">
          <a:xfrm>
            <a:off x="1753603" y="6582926"/>
            <a:ext cx="56346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 spc="70" baseline="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800" b="0" dirty="0" smtClean="0"/>
              <a:t>Programm Nachhaltige Lieferketten und Standards</a:t>
            </a:r>
            <a:endParaRPr lang="de-DE" sz="800" b="0" dirty="0"/>
          </a:p>
        </p:txBody>
      </p:sp>
    </p:spTree>
    <p:extLst>
      <p:ext uri="{BB962C8B-B14F-4D97-AF65-F5344CB8AC3E}">
        <p14:creationId xmlns:p14="http://schemas.microsoft.com/office/powerpoint/2010/main" val="2438364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z-powerpoint-20141103-v3">
  <a:themeElements>
    <a:clrScheme name="GIZ Farbtabelle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D0CBC1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Cover">
  <a:themeElements>
    <a:clrScheme name="GTZ-DE">
      <a:dk1>
        <a:srgbClr val="000000"/>
      </a:dk1>
      <a:lt1>
        <a:srgbClr val="FFFFFF"/>
      </a:lt1>
      <a:dk2>
        <a:srgbClr val="727272"/>
      </a:dk2>
      <a:lt2>
        <a:srgbClr val="D9D9D9"/>
      </a:lt2>
      <a:accent1>
        <a:srgbClr val="4B859F"/>
      </a:accent1>
      <a:accent2>
        <a:srgbClr val="C80F0E"/>
      </a:accent2>
      <a:accent3>
        <a:srgbClr val="DEDEAF"/>
      </a:accent3>
      <a:accent4>
        <a:srgbClr val="939393"/>
      </a:accent4>
      <a:accent5>
        <a:srgbClr val="9AB0BA"/>
      </a:accent5>
      <a:accent6>
        <a:srgbClr val="BABA93"/>
      </a:accent6>
      <a:hlink>
        <a:srgbClr val="0000FF"/>
      </a:hlink>
      <a:folHlink>
        <a:srgbClr val="800080"/>
      </a:folHlink>
    </a:clrScheme>
    <a:fontScheme name="GT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giz-powerpoint-20141103-v3.potx</Template>
  <TotalTime>0</TotalTime>
  <Words>832</Words>
  <Application>Microsoft Office PowerPoint</Application>
  <PresentationFormat>Bildschirmpräsentation (4:3)</PresentationFormat>
  <Paragraphs>164</Paragraphs>
  <Slides>17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Symbol</vt:lpstr>
      <vt:lpstr>Wingdings</vt:lpstr>
      <vt:lpstr>giz-powerpoint-20141103-v3</vt:lpstr>
      <vt:lpstr>Cover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Crossmedia Beratung und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Berghoff, Vanessa GIZ</dc:creator>
  <cp:keywords>GIZ-Leerfolie</cp:keywords>
  <cp:lastModifiedBy>Heinze, Benita GIZ</cp:lastModifiedBy>
  <cp:revision>271</cp:revision>
  <cp:lastPrinted>2016-12-06T11:43:44Z</cp:lastPrinted>
  <dcterms:created xsi:type="dcterms:W3CDTF">2013-03-28T07:18:44Z</dcterms:created>
  <dcterms:modified xsi:type="dcterms:W3CDTF">2019-01-23T15:59:07Z</dcterms:modified>
</cp:coreProperties>
</file>