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3" r:id="rId1"/>
  </p:sldMasterIdLst>
  <p:notesMasterIdLst>
    <p:notesMasterId r:id="rId26"/>
  </p:notesMasterIdLst>
  <p:sldIdLst>
    <p:sldId id="256" r:id="rId2"/>
    <p:sldId id="257" r:id="rId3"/>
    <p:sldId id="267" r:id="rId4"/>
    <p:sldId id="295" r:id="rId5"/>
    <p:sldId id="296" r:id="rId6"/>
    <p:sldId id="297" r:id="rId7"/>
    <p:sldId id="298" r:id="rId8"/>
    <p:sldId id="269" r:id="rId9"/>
    <p:sldId id="310" r:id="rId10"/>
    <p:sldId id="306" r:id="rId11"/>
    <p:sldId id="308" r:id="rId12"/>
    <p:sldId id="299" r:id="rId13"/>
    <p:sldId id="300" r:id="rId14"/>
    <p:sldId id="276" r:id="rId15"/>
    <p:sldId id="292" r:id="rId16"/>
    <p:sldId id="294" r:id="rId17"/>
    <p:sldId id="289" r:id="rId18"/>
    <p:sldId id="293" r:id="rId19"/>
    <p:sldId id="285" r:id="rId20"/>
    <p:sldId id="309" r:id="rId21"/>
    <p:sldId id="301" r:id="rId22"/>
    <p:sldId id="302" r:id="rId23"/>
    <p:sldId id="303" r:id="rId24"/>
    <p:sldId id="287" r:id="rId25"/>
  </p:sldIdLst>
  <p:sldSz cx="9144000" cy="6858000" type="screen4x3"/>
  <p:notesSz cx="6808788" cy="9940925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al Black" panose="020B0A04020102020204" pitchFamily="34" charset="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000000"/>
          </p15:clr>
        </p15:guide>
        <p15:guide id="2" orient="horz" pos="776">
          <p15:clr>
            <a:srgbClr val="000000"/>
          </p15:clr>
        </p15:guide>
        <p15:guide id="3" orient="horz" pos="1168">
          <p15:clr>
            <a:srgbClr val="000000"/>
          </p15:clr>
        </p15:guide>
        <p15:guide id="4" orient="horz" pos="1572">
          <p15:clr>
            <a:srgbClr val="000000"/>
          </p15:clr>
        </p15:guide>
        <p15:guide id="5" orient="horz" pos="1960">
          <p15:clr>
            <a:srgbClr val="000000"/>
          </p15:clr>
        </p15:guide>
        <p15:guide id="6" orient="horz" pos="2352">
          <p15:clr>
            <a:srgbClr val="000000"/>
          </p15:clr>
        </p15:guide>
        <p15:guide id="7" orient="horz" pos="2745">
          <p15:clr>
            <a:srgbClr val="000000"/>
          </p15:clr>
        </p15:guide>
        <p15:guide id="8" orient="horz" pos="3119">
          <p15:clr>
            <a:srgbClr val="000000"/>
          </p15:clr>
        </p15:guide>
        <p15:guide id="9" orient="horz" pos="3537">
          <p15:clr>
            <a:srgbClr val="000000"/>
          </p15:clr>
        </p15:guide>
        <p15:guide id="10" orient="horz" pos="390">
          <p15:clr>
            <a:srgbClr val="000000"/>
          </p15:clr>
        </p15:guide>
        <p15:guide id="11" orient="horz" pos="4319">
          <p15:clr>
            <a:srgbClr val="000000"/>
          </p15:clr>
        </p15:guide>
        <p15:guide id="12" orient="horz" pos="3922">
          <p15:clr>
            <a:srgbClr val="000000"/>
          </p15:clr>
        </p15:guide>
        <p15:guide id="13" pos="5759">
          <p15:clr>
            <a:srgbClr val="000000"/>
          </p15:clr>
        </p15:guide>
        <p15:guide id="14">
          <p15:clr>
            <a:srgbClr val="000000"/>
          </p15:clr>
        </p15:guide>
        <p15:guide id="15" pos="761">
          <p15:clr>
            <a:srgbClr val="000000"/>
          </p15:clr>
        </p15:guide>
        <p15:guide id="16" pos="1147">
          <p15:clr>
            <a:srgbClr val="000000"/>
          </p15:clr>
        </p15:guide>
        <p15:guide id="17" pos="1524">
          <p15:clr>
            <a:srgbClr val="000000"/>
          </p15:clr>
        </p15:guide>
        <p15:guide id="18" pos="1909">
          <p15:clr>
            <a:srgbClr val="000000"/>
          </p15:clr>
        </p15:guide>
        <p15:guide id="19" pos="2295">
          <p15:clr>
            <a:srgbClr val="000000"/>
          </p15:clr>
        </p15:guide>
        <p15:guide id="20" pos="3065">
          <p15:clr>
            <a:srgbClr val="000000"/>
          </p15:clr>
        </p15:guide>
        <p15:guide id="21" pos="3450">
          <p15:clr>
            <a:srgbClr val="000000"/>
          </p15:clr>
        </p15:guide>
        <p15:guide id="22" pos="3828">
          <p15:clr>
            <a:srgbClr val="000000"/>
          </p15:clr>
        </p15:guide>
        <p15:guide id="23" pos="4213">
          <p15:clr>
            <a:srgbClr val="000000"/>
          </p15:clr>
        </p15:guide>
        <p15:guide id="24" pos="4599">
          <p15:clr>
            <a:srgbClr val="000000"/>
          </p15:clr>
        </p15:guide>
        <p15:guide id="25" pos="4984">
          <p15:clr>
            <a:srgbClr val="000000"/>
          </p15:clr>
        </p15:guide>
        <p15:guide id="26" pos="376">
          <p15:clr>
            <a:srgbClr val="000000"/>
          </p15:clr>
        </p15:guide>
        <p15:guide id="27" pos="5362">
          <p15:clr>
            <a:srgbClr val="000000"/>
          </p15:clr>
        </p15:guide>
        <p15:guide id="28" pos="270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000000"/>
          </p15:clr>
        </p15:guide>
        <p15:guide id="2" pos="2145">
          <p15:clr>
            <a:srgbClr val="000000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 Maarten Dros" initials="" lastIdx="6" clrIdx="0"/>
  <p:cmAuthor id="1" name="David Calderó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22BABA-B347-4C37-8C78-D003F3940223}">
  <a:tblStyle styleId="{F022BABA-B347-4C37-8C78-D003F394022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EC6579-F884-40EA-BF0D-7AE79D488F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/>
        <p:guide orient="horz" pos="776"/>
        <p:guide orient="horz" pos="1168"/>
        <p:guide orient="horz" pos="1572"/>
        <p:guide orient="horz" pos="1960"/>
        <p:guide orient="horz" pos="2352"/>
        <p:guide orient="horz" pos="2745"/>
        <p:guide orient="horz" pos="3119"/>
        <p:guide orient="horz" pos="3537"/>
        <p:guide orient="horz" pos="390"/>
        <p:guide orient="horz" pos="4319"/>
        <p:guide orient="horz" pos="3922"/>
        <p:guide pos="5759"/>
        <p:guide/>
        <p:guide pos="761"/>
        <p:guide pos="1147"/>
        <p:guide pos="1524"/>
        <p:guide pos="1909"/>
        <p:guide pos="2295"/>
        <p:guide pos="3065"/>
        <p:guide pos="3450"/>
        <p:guide pos="3828"/>
        <p:guide pos="4213"/>
        <p:guide pos="4599"/>
        <p:guide pos="4984"/>
        <p:guide pos="376"/>
        <p:guide pos="5362"/>
        <p:guide pos="27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28T23:43:39.593" idx="5">
    <p:pos x="-519" y="844"/>
    <p:text>+marieke.leegwater@solidaridadnetwork.org add women, climate &amp; landscapes under positive impacts?
_Assigned to you_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28T23:42:22.595" idx="2">
    <p:pos x="6000" y="0"/>
    <p:text>I miss DRC!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FB300-4631-7B48-BB73-A8131DC3A013}" type="doc">
      <dgm:prSet loTypeId="urn:microsoft.com/office/officeart/2005/8/layout/hProcess11" loCatId="" qsTypeId="urn:microsoft.com/office/officeart/2005/8/quickstyle/simple4" qsCatId="simple" csTypeId="urn:microsoft.com/office/officeart/2005/8/colors/accent0_2" csCatId="mainScheme" phldr="1"/>
      <dgm:spPr/>
    </dgm:pt>
    <dgm:pt modelId="{E228F7A0-5B1F-EE4C-9C76-F28A9269D7C0}">
      <dgm:prSet custT="1"/>
      <dgm:spPr/>
      <dgm:t>
        <a:bodyPr/>
        <a:lstStyle/>
        <a:p>
          <a:r>
            <a:rPr lang="en-US" sz="2100" dirty="0" smtClean="0"/>
            <a:t>Farming &amp; Extension Solution (Scale up: </a:t>
          </a:r>
          <a:r>
            <a:rPr lang="en-US" sz="2400" b="1" dirty="0" smtClean="0"/>
            <a:t>Mid 2019 </a:t>
          </a:r>
          <a:r>
            <a:rPr lang="mr-IN" sz="2100" dirty="0" smtClean="0"/>
            <a:t>–</a:t>
          </a:r>
          <a:r>
            <a:rPr lang="en-US" sz="2100" dirty="0" smtClean="0"/>
            <a:t> 1.700 producers)</a:t>
          </a:r>
          <a:endParaRPr lang="en-US" sz="2100" dirty="0"/>
        </a:p>
      </dgm:t>
    </dgm:pt>
    <dgm:pt modelId="{8DAFA542-4D37-6A44-A350-B89CF7E72BCB}" type="parTrans" cxnId="{4CF59CDA-5F3D-7748-9D52-0CB0B8EDC793}">
      <dgm:prSet/>
      <dgm:spPr/>
      <dgm:t>
        <a:bodyPr/>
        <a:lstStyle/>
        <a:p>
          <a:endParaRPr lang="en-US"/>
        </a:p>
      </dgm:t>
    </dgm:pt>
    <dgm:pt modelId="{EDDC290D-078A-3947-A6B6-906BD7AD403D}" type="sibTrans" cxnId="{4CF59CDA-5F3D-7748-9D52-0CB0B8EDC793}">
      <dgm:prSet/>
      <dgm:spPr/>
      <dgm:t>
        <a:bodyPr/>
        <a:lstStyle/>
        <a:p>
          <a:endParaRPr lang="en-US"/>
        </a:p>
      </dgm:t>
    </dgm:pt>
    <dgm:pt modelId="{2E0DC0FF-ADE4-804A-B828-06B929426510}">
      <dgm:prSet custT="1"/>
      <dgm:spPr/>
      <dgm:t>
        <a:bodyPr/>
        <a:lstStyle/>
        <a:p>
          <a:r>
            <a:rPr lang="en-US" sz="2100" dirty="0" smtClean="0"/>
            <a:t>Farming &amp; Extension Solution (Test: Nov </a:t>
          </a:r>
          <a:r>
            <a:rPr lang="en-US" sz="2400" b="1" dirty="0" smtClean="0"/>
            <a:t>2018</a:t>
          </a:r>
          <a:r>
            <a:rPr lang="en-US" sz="2100" dirty="0" smtClean="0"/>
            <a:t> </a:t>
          </a:r>
          <a:r>
            <a:rPr lang="mr-IN" sz="2100" dirty="0" smtClean="0"/>
            <a:t>–</a:t>
          </a:r>
          <a:r>
            <a:rPr lang="en-US" sz="2100" dirty="0" smtClean="0"/>
            <a:t> 130 producers)</a:t>
          </a:r>
          <a:endParaRPr lang="en-US" sz="2100" dirty="0"/>
        </a:p>
      </dgm:t>
    </dgm:pt>
    <dgm:pt modelId="{9475F375-D643-BE49-8E42-6FCEDF6B73B8}" type="parTrans" cxnId="{C4495C3F-4B58-0F48-BDEE-437105D10628}">
      <dgm:prSet/>
      <dgm:spPr/>
      <dgm:t>
        <a:bodyPr/>
        <a:lstStyle/>
        <a:p>
          <a:endParaRPr lang="en-US"/>
        </a:p>
      </dgm:t>
    </dgm:pt>
    <dgm:pt modelId="{C32FC197-7380-7744-B74D-C0FEED1C46F0}" type="sibTrans" cxnId="{C4495C3F-4B58-0F48-BDEE-437105D10628}">
      <dgm:prSet/>
      <dgm:spPr/>
      <dgm:t>
        <a:bodyPr/>
        <a:lstStyle/>
        <a:p>
          <a:endParaRPr lang="en-US"/>
        </a:p>
      </dgm:t>
    </dgm:pt>
    <dgm:pt modelId="{51515BD7-C61F-3745-A930-0F009CB809E9}">
      <dgm:prSet custT="1"/>
      <dgm:spPr/>
      <dgm:t>
        <a:bodyPr/>
        <a:lstStyle/>
        <a:p>
          <a:r>
            <a:rPr lang="en-US" sz="2100" dirty="0" smtClean="0"/>
            <a:t>Farming &amp; Extension Solution (Scale up: </a:t>
          </a:r>
          <a:r>
            <a:rPr lang="en-US" sz="2100" b="1" dirty="0" smtClean="0"/>
            <a:t>Mid 2020 </a:t>
          </a:r>
          <a:r>
            <a:rPr lang="mr-IN" sz="2100" dirty="0" smtClean="0"/>
            <a:t>–</a:t>
          </a:r>
          <a:r>
            <a:rPr lang="en-US" sz="2100" dirty="0" smtClean="0"/>
            <a:t> 5.000 producers)</a:t>
          </a:r>
          <a:endParaRPr lang="en-US" sz="2100" dirty="0"/>
        </a:p>
      </dgm:t>
    </dgm:pt>
    <dgm:pt modelId="{0AAB74F6-3AF8-5E41-9747-B93CD129B257}" type="sibTrans" cxnId="{4B81BCC4-7219-A94B-8048-0734E9234A1F}">
      <dgm:prSet/>
      <dgm:spPr/>
      <dgm:t>
        <a:bodyPr/>
        <a:lstStyle/>
        <a:p>
          <a:endParaRPr lang="en-US"/>
        </a:p>
      </dgm:t>
    </dgm:pt>
    <dgm:pt modelId="{F6549462-E657-2949-BDC9-5FAA4400BD6C}" type="parTrans" cxnId="{4B81BCC4-7219-A94B-8048-0734E9234A1F}">
      <dgm:prSet/>
      <dgm:spPr/>
      <dgm:t>
        <a:bodyPr/>
        <a:lstStyle/>
        <a:p>
          <a:endParaRPr lang="en-US"/>
        </a:p>
      </dgm:t>
    </dgm:pt>
    <dgm:pt modelId="{CFD074C5-2DF2-CC4C-B670-0858A37525BC}" type="pres">
      <dgm:prSet presAssocID="{611FB300-4631-7B48-BB73-A8131DC3A013}" presName="Name0" presStyleCnt="0">
        <dgm:presLayoutVars>
          <dgm:dir/>
          <dgm:resizeHandles val="exact"/>
        </dgm:presLayoutVars>
      </dgm:prSet>
      <dgm:spPr/>
    </dgm:pt>
    <dgm:pt modelId="{D118F00E-736B-624F-9EEB-75EA81AB2536}" type="pres">
      <dgm:prSet presAssocID="{611FB300-4631-7B48-BB73-A8131DC3A013}" presName="arrow" presStyleLbl="bgShp" presStyleIdx="0" presStyleCnt="1"/>
      <dgm:spPr/>
    </dgm:pt>
    <dgm:pt modelId="{08020262-6C29-AA47-84A8-CA5E382B5486}" type="pres">
      <dgm:prSet presAssocID="{611FB300-4631-7B48-BB73-A8131DC3A013}" presName="points" presStyleCnt="0"/>
      <dgm:spPr/>
    </dgm:pt>
    <dgm:pt modelId="{8230C4F0-14EA-E547-90F8-119861A8CADC}" type="pres">
      <dgm:prSet presAssocID="{2E0DC0FF-ADE4-804A-B828-06B929426510}" presName="compositeA" presStyleCnt="0"/>
      <dgm:spPr/>
    </dgm:pt>
    <dgm:pt modelId="{BDF35EEF-3B4E-BD4F-BD62-9510C9D2C154}" type="pres">
      <dgm:prSet presAssocID="{2E0DC0FF-ADE4-804A-B828-06B92942651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1DFBB3-B2C9-1D4D-A3BD-E30380563070}" type="pres">
      <dgm:prSet presAssocID="{2E0DC0FF-ADE4-804A-B828-06B929426510}" presName="circleA" presStyleLbl="node1" presStyleIdx="0" presStyleCnt="3"/>
      <dgm:spPr/>
    </dgm:pt>
    <dgm:pt modelId="{414BF33E-A78E-864F-86AB-DCD64FDD8056}" type="pres">
      <dgm:prSet presAssocID="{2E0DC0FF-ADE4-804A-B828-06B929426510}" presName="spaceA" presStyleCnt="0"/>
      <dgm:spPr/>
    </dgm:pt>
    <dgm:pt modelId="{0875B936-BDD9-0E4E-8110-4892A03182FD}" type="pres">
      <dgm:prSet presAssocID="{C32FC197-7380-7744-B74D-C0FEED1C46F0}" presName="space" presStyleCnt="0"/>
      <dgm:spPr/>
    </dgm:pt>
    <dgm:pt modelId="{05B5FD2F-E053-C042-9E88-0FCC6796CEAF}" type="pres">
      <dgm:prSet presAssocID="{E228F7A0-5B1F-EE4C-9C76-F28A9269D7C0}" presName="compositeB" presStyleCnt="0"/>
      <dgm:spPr/>
    </dgm:pt>
    <dgm:pt modelId="{F75F3870-87B0-744D-BECF-52F897E5BDCD}" type="pres">
      <dgm:prSet presAssocID="{E228F7A0-5B1F-EE4C-9C76-F28A9269D7C0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2A903D-F5E2-8B42-84FC-6C9EA2277E2A}" type="pres">
      <dgm:prSet presAssocID="{E228F7A0-5B1F-EE4C-9C76-F28A9269D7C0}" presName="circleB" presStyleLbl="node1" presStyleIdx="1" presStyleCnt="3"/>
      <dgm:spPr/>
    </dgm:pt>
    <dgm:pt modelId="{E79A66BC-F080-424E-8A1D-AC3253504EFB}" type="pres">
      <dgm:prSet presAssocID="{E228F7A0-5B1F-EE4C-9C76-F28A9269D7C0}" presName="spaceB" presStyleCnt="0"/>
      <dgm:spPr/>
    </dgm:pt>
    <dgm:pt modelId="{890FE1DB-3ED0-2E40-A860-2B098F34839E}" type="pres">
      <dgm:prSet presAssocID="{EDDC290D-078A-3947-A6B6-906BD7AD403D}" presName="space" presStyleCnt="0"/>
      <dgm:spPr/>
    </dgm:pt>
    <dgm:pt modelId="{B8F68BD6-5B07-9E4C-9A7C-D11BD1C27AFB}" type="pres">
      <dgm:prSet presAssocID="{51515BD7-C61F-3745-A930-0F009CB809E9}" presName="compositeA" presStyleCnt="0"/>
      <dgm:spPr/>
    </dgm:pt>
    <dgm:pt modelId="{011AE880-9315-AE4B-BB99-F80B40AF3614}" type="pres">
      <dgm:prSet presAssocID="{51515BD7-C61F-3745-A930-0F009CB809E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86802-C557-324D-896D-85CE7F6AC30E}" type="pres">
      <dgm:prSet presAssocID="{51515BD7-C61F-3745-A930-0F009CB809E9}" presName="circleA" presStyleLbl="node1" presStyleIdx="2" presStyleCnt="3"/>
      <dgm:spPr/>
    </dgm:pt>
    <dgm:pt modelId="{F04ADB03-0E7C-B74C-B785-7DC0C1F9E635}" type="pres">
      <dgm:prSet presAssocID="{51515BD7-C61F-3745-A930-0F009CB809E9}" presName="spaceA" presStyleCnt="0"/>
      <dgm:spPr/>
    </dgm:pt>
  </dgm:ptLst>
  <dgm:cxnLst>
    <dgm:cxn modelId="{4CF59CDA-5F3D-7748-9D52-0CB0B8EDC793}" srcId="{611FB300-4631-7B48-BB73-A8131DC3A013}" destId="{E228F7A0-5B1F-EE4C-9C76-F28A9269D7C0}" srcOrd="1" destOrd="0" parTransId="{8DAFA542-4D37-6A44-A350-B89CF7E72BCB}" sibTransId="{EDDC290D-078A-3947-A6B6-906BD7AD403D}"/>
    <dgm:cxn modelId="{C4495C3F-4B58-0F48-BDEE-437105D10628}" srcId="{611FB300-4631-7B48-BB73-A8131DC3A013}" destId="{2E0DC0FF-ADE4-804A-B828-06B929426510}" srcOrd="0" destOrd="0" parTransId="{9475F375-D643-BE49-8E42-6FCEDF6B73B8}" sibTransId="{C32FC197-7380-7744-B74D-C0FEED1C46F0}"/>
    <dgm:cxn modelId="{2B424BA7-7BF0-4772-BACF-95AE3C49DD57}" type="presOf" srcId="{51515BD7-C61F-3745-A930-0F009CB809E9}" destId="{011AE880-9315-AE4B-BB99-F80B40AF3614}" srcOrd="0" destOrd="0" presId="urn:microsoft.com/office/officeart/2005/8/layout/hProcess11"/>
    <dgm:cxn modelId="{198599D4-C2A2-4122-A21F-3CF2183A07E0}" type="presOf" srcId="{611FB300-4631-7B48-BB73-A8131DC3A013}" destId="{CFD074C5-2DF2-CC4C-B670-0858A37525BC}" srcOrd="0" destOrd="0" presId="urn:microsoft.com/office/officeart/2005/8/layout/hProcess11"/>
    <dgm:cxn modelId="{4B81BCC4-7219-A94B-8048-0734E9234A1F}" srcId="{611FB300-4631-7B48-BB73-A8131DC3A013}" destId="{51515BD7-C61F-3745-A930-0F009CB809E9}" srcOrd="2" destOrd="0" parTransId="{F6549462-E657-2949-BDC9-5FAA4400BD6C}" sibTransId="{0AAB74F6-3AF8-5E41-9747-B93CD129B257}"/>
    <dgm:cxn modelId="{D78E1C2B-B514-4ED7-99B2-F1019E62BCE1}" type="presOf" srcId="{E228F7A0-5B1F-EE4C-9C76-F28A9269D7C0}" destId="{F75F3870-87B0-744D-BECF-52F897E5BDCD}" srcOrd="0" destOrd="0" presId="urn:microsoft.com/office/officeart/2005/8/layout/hProcess11"/>
    <dgm:cxn modelId="{5ED1EC7E-C17C-4A7F-B9E7-642320AD4CAF}" type="presOf" srcId="{2E0DC0FF-ADE4-804A-B828-06B929426510}" destId="{BDF35EEF-3B4E-BD4F-BD62-9510C9D2C154}" srcOrd="0" destOrd="0" presId="urn:microsoft.com/office/officeart/2005/8/layout/hProcess11"/>
    <dgm:cxn modelId="{42B88C64-15A9-4289-ABB2-523F02AD0D27}" type="presParOf" srcId="{CFD074C5-2DF2-CC4C-B670-0858A37525BC}" destId="{D118F00E-736B-624F-9EEB-75EA81AB2536}" srcOrd="0" destOrd="0" presId="urn:microsoft.com/office/officeart/2005/8/layout/hProcess11"/>
    <dgm:cxn modelId="{FF9190F8-63FD-4ED3-9119-74F743AE792A}" type="presParOf" srcId="{CFD074C5-2DF2-CC4C-B670-0858A37525BC}" destId="{08020262-6C29-AA47-84A8-CA5E382B5486}" srcOrd="1" destOrd="0" presId="urn:microsoft.com/office/officeart/2005/8/layout/hProcess11"/>
    <dgm:cxn modelId="{1F19A09E-C1EE-47D7-954D-A14BC3AF9FD2}" type="presParOf" srcId="{08020262-6C29-AA47-84A8-CA5E382B5486}" destId="{8230C4F0-14EA-E547-90F8-119861A8CADC}" srcOrd="0" destOrd="0" presId="urn:microsoft.com/office/officeart/2005/8/layout/hProcess11"/>
    <dgm:cxn modelId="{10E11228-01D1-4899-BC2C-28CEDA9EE67C}" type="presParOf" srcId="{8230C4F0-14EA-E547-90F8-119861A8CADC}" destId="{BDF35EEF-3B4E-BD4F-BD62-9510C9D2C154}" srcOrd="0" destOrd="0" presId="urn:microsoft.com/office/officeart/2005/8/layout/hProcess11"/>
    <dgm:cxn modelId="{73C6662B-5211-4DDD-BF9B-A6D27B0E2889}" type="presParOf" srcId="{8230C4F0-14EA-E547-90F8-119861A8CADC}" destId="{CC1DFBB3-B2C9-1D4D-A3BD-E30380563070}" srcOrd="1" destOrd="0" presId="urn:microsoft.com/office/officeart/2005/8/layout/hProcess11"/>
    <dgm:cxn modelId="{2C9F535B-1870-4E8C-8C13-1D3740D9FF4F}" type="presParOf" srcId="{8230C4F0-14EA-E547-90F8-119861A8CADC}" destId="{414BF33E-A78E-864F-86AB-DCD64FDD8056}" srcOrd="2" destOrd="0" presId="urn:microsoft.com/office/officeart/2005/8/layout/hProcess11"/>
    <dgm:cxn modelId="{C87AF5BB-94F3-4A07-B573-6DA702559120}" type="presParOf" srcId="{08020262-6C29-AA47-84A8-CA5E382B5486}" destId="{0875B936-BDD9-0E4E-8110-4892A03182FD}" srcOrd="1" destOrd="0" presId="urn:microsoft.com/office/officeart/2005/8/layout/hProcess11"/>
    <dgm:cxn modelId="{569D2DEB-9E15-4478-931A-66152296591C}" type="presParOf" srcId="{08020262-6C29-AA47-84A8-CA5E382B5486}" destId="{05B5FD2F-E053-C042-9E88-0FCC6796CEAF}" srcOrd="2" destOrd="0" presId="urn:microsoft.com/office/officeart/2005/8/layout/hProcess11"/>
    <dgm:cxn modelId="{AE493590-2952-4B2D-8A17-848FB0A53FA6}" type="presParOf" srcId="{05B5FD2F-E053-C042-9E88-0FCC6796CEAF}" destId="{F75F3870-87B0-744D-BECF-52F897E5BDCD}" srcOrd="0" destOrd="0" presId="urn:microsoft.com/office/officeart/2005/8/layout/hProcess11"/>
    <dgm:cxn modelId="{F8C8306D-87A0-4535-AD4D-A8E4F51C978C}" type="presParOf" srcId="{05B5FD2F-E053-C042-9E88-0FCC6796CEAF}" destId="{B72A903D-F5E2-8B42-84FC-6C9EA2277E2A}" srcOrd="1" destOrd="0" presId="urn:microsoft.com/office/officeart/2005/8/layout/hProcess11"/>
    <dgm:cxn modelId="{FA2EEFEB-07AE-4EAA-9383-63408F6FAB93}" type="presParOf" srcId="{05B5FD2F-E053-C042-9E88-0FCC6796CEAF}" destId="{E79A66BC-F080-424E-8A1D-AC3253504EFB}" srcOrd="2" destOrd="0" presId="urn:microsoft.com/office/officeart/2005/8/layout/hProcess11"/>
    <dgm:cxn modelId="{93BDC617-B8AE-40BD-ACDB-F7E06C5E0C07}" type="presParOf" srcId="{08020262-6C29-AA47-84A8-CA5E382B5486}" destId="{890FE1DB-3ED0-2E40-A860-2B098F34839E}" srcOrd="3" destOrd="0" presId="urn:microsoft.com/office/officeart/2005/8/layout/hProcess11"/>
    <dgm:cxn modelId="{D65C77D6-F4F1-48B5-8AFD-E94D096DB073}" type="presParOf" srcId="{08020262-6C29-AA47-84A8-CA5E382B5486}" destId="{B8F68BD6-5B07-9E4C-9A7C-D11BD1C27AFB}" srcOrd="4" destOrd="0" presId="urn:microsoft.com/office/officeart/2005/8/layout/hProcess11"/>
    <dgm:cxn modelId="{7070EEB8-3DFB-4D02-95C1-9F76B739FFB3}" type="presParOf" srcId="{B8F68BD6-5B07-9E4C-9A7C-D11BD1C27AFB}" destId="{011AE880-9315-AE4B-BB99-F80B40AF3614}" srcOrd="0" destOrd="0" presId="urn:microsoft.com/office/officeart/2005/8/layout/hProcess11"/>
    <dgm:cxn modelId="{7550E625-7EF2-48BC-B340-B17ECBF2CD10}" type="presParOf" srcId="{B8F68BD6-5B07-9E4C-9A7C-D11BD1C27AFB}" destId="{3C286802-C557-324D-896D-85CE7F6AC30E}" srcOrd="1" destOrd="0" presId="urn:microsoft.com/office/officeart/2005/8/layout/hProcess11"/>
    <dgm:cxn modelId="{1F25DCB1-3C8F-4862-85B0-7997277CA277}" type="presParOf" srcId="{B8F68BD6-5B07-9E4C-9A7C-D11BD1C27AFB}" destId="{F04ADB03-0E7C-B74C-B785-7DC0C1F9E63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8F00E-736B-624F-9EEB-75EA81AB2536}">
      <dsp:nvSpPr>
        <dsp:cNvPr id="0" name=""/>
        <dsp:cNvSpPr/>
      </dsp:nvSpPr>
      <dsp:spPr>
        <a:xfrm>
          <a:off x="0" y="1308258"/>
          <a:ext cx="9144000" cy="1744344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F35EEF-3B4E-BD4F-BD62-9510C9D2C154}">
      <dsp:nvSpPr>
        <dsp:cNvPr id="0" name=""/>
        <dsp:cNvSpPr/>
      </dsp:nvSpPr>
      <dsp:spPr>
        <a:xfrm>
          <a:off x="4018" y="0"/>
          <a:ext cx="2652117" cy="174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Farming &amp; Extension Solution (Test: Nov </a:t>
          </a:r>
          <a:r>
            <a:rPr lang="en-US" sz="2400" b="1" kern="1200" dirty="0" smtClean="0"/>
            <a:t>2018</a:t>
          </a:r>
          <a:r>
            <a:rPr lang="en-US" sz="2100" kern="1200" dirty="0" smtClean="0"/>
            <a:t> </a:t>
          </a:r>
          <a:r>
            <a:rPr lang="mr-IN" sz="2100" kern="1200" dirty="0" smtClean="0"/>
            <a:t>–</a:t>
          </a:r>
          <a:r>
            <a:rPr lang="en-US" sz="2100" kern="1200" dirty="0" smtClean="0"/>
            <a:t> 130 producers)</a:t>
          </a:r>
          <a:endParaRPr lang="en-US" sz="2100" kern="1200" dirty="0"/>
        </a:p>
      </dsp:txBody>
      <dsp:txXfrm>
        <a:off x="4018" y="0"/>
        <a:ext cx="2652117" cy="1744344"/>
      </dsp:txXfrm>
    </dsp:sp>
    <dsp:sp modelId="{CC1DFBB3-B2C9-1D4D-A3BD-E30380563070}">
      <dsp:nvSpPr>
        <dsp:cNvPr id="0" name=""/>
        <dsp:cNvSpPr/>
      </dsp:nvSpPr>
      <dsp:spPr>
        <a:xfrm>
          <a:off x="1112033" y="1962387"/>
          <a:ext cx="436086" cy="4360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F3870-87B0-744D-BECF-52F897E5BDCD}">
      <dsp:nvSpPr>
        <dsp:cNvPr id="0" name=""/>
        <dsp:cNvSpPr/>
      </dsp:nvSpPr>
      <dsp:spPr>
        <a:xfrm>
          <a:off x="2788741" y="2616517"/>
          <a:ext cx="2652117" cy="174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Farming &amp; Extension Solution (Scale up: </a:t>
          </a:r>
          <a:r>
            <a:rPr lang="en-US" sz="2400" b="1" kern="1200" dirty="0" smtClean="0"/>
            <a:t>Mid 2019 </a:t>
          </a:r>
          <a:r>
            <a:rPr lang="mr-IN" sz="2100" kern="1200" dirty="0" smtClean="0"/>
            <a:t>–</a:t>
          </a:r>
          <a:r>
            <a:rPr lang="en-US" sz="2100" kern="1200" dirty="0" smtClean="0"/>
            <a:t> 1.700 producers)</a:t>
          </a:r>
          <a:endParaRPr lang="en-US" sz="2100" kern="1200" dirty="0"/>
        </a:p>
      </dsp:txBody>
      <dsp:txXfrm>
        <a:off x="2788741" y="2616517"/>
        <a:ext cx="2652117" cy="1744344"/>
      </dsp:txXfrm>
    </dsp:sp>
    <dsp:sp modelId="{B72A903D-F5E2-8B42-84FC-6C9EA2277E2A}">
      <dsp:nvSpPr>
        <dsp:cNvPr id="0" name=""/>
        <dsp:cNvSpPr/>
      </dsp:nvSpPr>
      <dsp:spPr>
        <a:xfrm>
          <a:off x="3896756" y="1962387"/>
          <a:ext cx="436086" cy="4360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1AE880-9315-AE4B-BB99-F80B40AF3614}">
      <dsp:nvSpPr>
        <dsp:cNvPr id="0" name=""/>
        <dsp:cNvSpPr/>
      </dsp:nvSpPr>
      <dsp:spPr>
        <a:xfrm>
          <a:off x="5573464" y="0"/>
          <a:ext cx="2652117" cy="174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Farming &amp; Extension Solution (Scale up: </a:t>
          </a:r>
          <a:r>
            <a:rPr lang="en-US" sz="2100" b="1" kern="1200" dirty="0" smtClean="0"/>
            <a:t>Mid 2020 </a:t>
          </a:r>
          <a:r>
            <a:rPr lang="mr-IN" sz="2100" kern="1200" dirty="0" smtClean="0"/>
            <a:t>–</a:t>
          </a:r>
          <a:r>
            <a:rPr lang="en-US" sz="2100" kern="1200" dirty="0" smtClean="0"/>
            <a:t> 5.000 producers)</a:t>
          </a:r>
          <a:endParaRPr lang="en-US" sz="2100" kern="1200" dirty="0"/>
        </a:p>
      </dsp:txBody>
      <dsp:txXfrm>
        <a:off x="5573464" y="0"/>
        <a:ext cx="2652117" cy="1744344"/>
      </dsp:txXfrm>
    </dsp:sp>
    <dsp:sp modelId="{3C286802-C557-324D-896D-85CE7F6AC30E}">
      <dsp:nvSpPr>
        <dsp:cNvPr id="0" name=""/>
        <dsp:cNvSpPr/>
      </dsp:nvSpPr>
      <dsp:spPr>
        <a:xfrm>
          <a:off x="6681479" y="1962387"/>
          <a:ext cx="436086" cy="4360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ftr" idx="11"/>
          </p:nvPr>
        </p:nvSpPr>
        <p:spPr>
          <a:xfrm>
            <a:off x="680562" y="9322498"/>
            <a:ext cx="4889543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91575" bIns="457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n" descr="solidaridad-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9121" y="317957"/>
            <a:ext cx="1299107" cy="33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971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0" name="Google Shape;800;p1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p16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6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p16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6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p16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6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p16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6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p16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6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p16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6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1" name="Google Shape;881;p1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10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5" name="Google Shape;805;p2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7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p10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0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0" name="Google Shape;1200;p14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4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p10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nl-NL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important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realisation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ambbition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particular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noting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assurance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ssystems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rather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exclusive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way (as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more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difficult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control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risks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smalllhlders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in a </a:t>
            </a:r>
            <a:r>
              <a:rPr lang="nl-NL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</a:t>
            </a:r>
            <a:r>
              <a:rPr lang="nl-NL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base!)  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0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8" name="Google Shape;1208;p15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15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p9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also engage with brands and processors in Europe and China.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9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1035050"/>
            <a:ext cx="4243387" cy="3182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p16:notes"/>
          <p:cNvSpPr txBox="1">
            <a:spLocks noGrp="1"/>
          </p:cNvSpPr>
          <p:nvPr>
            <p:ph type="body" idx="1"/>
          </p:nvPr>
        </p:nvSpPr>
        <p:spPr>
          <a:xfrm>
            <a:off x="680562" y="4433911"/>
            <a:ext cx="5447666" cy="467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6:notes"/>
          <p:cNvSpPr txBox="1">
            <a:spLocks noGrp="1"/>
          </p:cNvSpPr>
          <p:nvPr>
            <p:ph type="sldNum" idx="12"/>
          </p:nvPr>
        </p:nvSpPr>
        <p:spPr>
          <a:xfrm>
            <a:off x="5673461" y="9322498"/>
            <a:ext cx="454767" cy="49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75" rIns="0" bIns="45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solidaridad-logo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667" y="2805499"/>
            <a:ext cx="5926666" cy="1415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 1">
  <p:cSld name="BULLET LIST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0" y="1872000"/>
            <a:ext cx="9144000" cy="436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234000" rIns="180000" bIns="0" anchor="t" anchorCtr="0"/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TEXT ON IMAGE 1">
  <p:cSld name="BLACK TEXT ON IMAGE 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0" y="619124"/>
            <a:ext cx="9144000" cy="249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TEXT ON IMAGE 2">
  <p:cSld name="BLACK TEXT ON IMAGE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3111500"/>
            <a:ext cx="9144000" cy="25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EXT ON IMAGE 2">
  <p:cSld name="WHITE TEXT ON IMAGE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0" y="3111500"/>
            <a:ext cx="9144000" cy="25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-1588" y="0"/>
            <a:ext cx="914558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 LOGOS">
  <p:cSld name="SOME LOGO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>
            <a:spLocks noGrp="1"/>
          </p:cNvSpPr>
          <p:nvPr>
            <p:ph type="pic" idx="2"/>
          </p:nvPr>
        </p:nvSpPr>
        <p:spPr>
          <a:xfrm>
            <a:off x="1208089" y="2201595"/>
            <a:ext cx="2237263" cy="11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>
            <a:spLocks noGrp="1"/>
          </p:cNvSpPr>
          <p:nvPr>
            <p:ph type="pic" idx="3"/>
          </p:nvPr>
        </p:nvSpPr>
        <p:spPr>
          <a:xfrm>
            <a:off x="3741500" y="2201595"/>
            <a:ext cx="2237263" cy="11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>
            <a:spLocks noGrp="1"/>
          </p:cNvSpPr>
          <p:nvPr>
            <p:ph type="pic" idx="4"/>
          </p:nvPr>
        </p:nvSpPr>
        <p:spPr>
          <a:xfrm>
            <a:off x="6274912" y="2201595"/>
            <a:ext cx="2237263" cy="11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>
            <a:spLocks noGrp="1"/>
          </p:cNvSpPr>
          <p:nvPr>
            <p:ph type="pic" idx="5"/>
          </p:nvPr>
        </p:nvSpPr>
        <p:spPr>
          <a:xfrm>
            <a:off x="1208089" y="3636102"/>
            <a:ext cx="2237263" cy="11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>
            <a:spLocks noGrp="1"/>
          </p:cNvSpPr>
          <p:nvPr>
            <p:ph type="pic" idx="6"/>
          </p:nvPr>
        </p:nvSpPr>
        <p:spPr>
          <a:xfrm>
            <a:off x="3741500" y="3636102"/>
            <a:ext cx="2237263" cy="11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>
            <a:spLocks noGrp="1"/>
          </p:cNvSpPr>
          <p:nvPr>
            <p:ph type="pic" idx="7"/>
          </p:nvPr>
        </p:nvSpPr>
        <p:spPr>
          <a:xfrm>
            <a:off x="6274912" y="3636102"/>
            <a:ext cx="2237263" cy="11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>
            <a:spLocks noGrp="1"/>
          </p:cNvSpPr>
          <p:nvPr>
            <p:ph type="pic" idx="8"/>
          </p:nvPr>
        </p:nvSpPr>
        <p:spPr>
          <a:xfrm>
            <a:off x="1208089" y="5045545"/>
            <a:ext cx="2237263" cy="11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>
            <a:spLocks noGrp="1"/>
          </p:cNvSpPr>
          <p:nvPr>
            <p:ph type="pic" idx="9"/>
          </p:nvPr>
        </p:nvSpPr>
        <p:spPr>
          <a:xfrm>
            <a:off x="3741500" y="5045545"/>
            <a:ext cx="2237263" cy="11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>
            <a:spLocks noGrp="1"/>
          </p:cNvSpPr>
          <p:nvPr>
            <p:ph type="pic" idx="13"/>
          </p:nvPr>
        </p:nvSpPr>
        <p:spPr>
          <a:xfrm>
            <a:off x="6274912" y="5045545"/>
            <a:ext cx="2237263" cy="1180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E LOGOS">
  <p:cSld name="MORE LOGO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>
            <a:spLocks noGrp="1"/>
          </p:cNvSpPr>
          <p:nvPr>
            <p:ph type="pic" idx="2"/>
          </p:nvPr>
        </p:nvSpPr>
        <p:spPr>
          <a:xfrm>
            <a:off x="1208090" y="2201595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>
            <a:spLocks noGrp="1"/>
          </p:cNvSpPr>
          <p:nvPr>
            <p:ph type="pic" idx="3"/>
          </p:nvPr>
        </p:nvSpPr>
        <p:spPr>
          <a:xfrm>
            <a:off x="3068036" y="2201595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>
            <a:spLocks noGrp="1"/>
          </p:cNvSpPr>
          <p:nvPr>
            <p:ph type="pic" idx="4"/>
          </p:nvPr>
        </p:nvSpPr>
        <p:spPr>
          <a:xfrm>
            <a:off x="4927982" y="2201595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>
            <a:spLocks noGrp="1"/>
          </p:cNvSpPr>
          <p:nvPr>
            <p:ph type="pic" idx="5"/>
          </p:nvPr>
        </p:nvSpPr>
        <p:spPr>
          <a:xfrm>
            <a:off x="6787929" y="2201595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>
            <a:spLocks noGrp="1"/>
          </p:cNvSpPr>
          <p:nvPr>
            <p:ph type="pic" idx="6"/>
          </p:nvPr>
        </p:nvSpPr>
        <p:spPr>
          <a:xfrm>
            <a:off x="1208090" y="3243573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>
            <a:spLocks noGrp="1"/>
          </p:cNvSpPr>
          <p:nvPr>
            <p:ph type="pic" idx="7"/>
          </p:nvPr>
        </p:nvSpPr>
        <p:spPr>
          <a:xfrm>
            <a:off x="3068036" y="3243573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>
            <a:spLocks noGrp="1"/>
          </p:cNvSpPr>
          <p:nvPr>
            <p:ph type="pic" idx="8"/>
          </p:nvPr>
        </p:nvSpPr>
        <p:spPr>
          <a:xfrm>
            <a:off x="4927982" y="3243573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>
            <a:spLocks noGrp="1"/>
          </p:cNvSpPr>
          <p:nvPr>
            <p:ph type="pic" idx="9"/>
          </p:nvPr>
        </p:nvSpPr>
        <p:spPr>
          <a:xfrm>
            <a:off x="6787929" y="3243573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>
            <a:spLocks noGrp="1"/>
          </p:cNvSpPr>
          <p:nvPr>
            <p:ph type="pic" idx="13"/>
          </p:nvPr>
        </p:nvSpPr>
        <p:spPr>
          <a:xfrm>
            <a:off x="1208090" y="4274292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>
            <a:spLocks noGrp="1"/>
          </p:cNvSpPr>
          <p:nvPr>
            <p:ph type="pic" idx="14"/>
          </p:nvPr>
        </p:nvSpPr>
        <p:spPr>
          <a:xfrm>
            <a:off x="3068036" y="4274292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>
            <a:spLocks noGrp="1"/>
          </p:cNvSpPr>
          <p:nvPr>
            <p:ph type="pic" idx="15"/>
          </p:nvPr>
        </p:nvSpPr>
        <p:spPr>
          <a:xfrm>
            <a:off x="4927982" y="4274292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>
            <a:spLocks noGrp="1"/>
          </p:cNvSpPr>
          <p:nvPr>
            <p:ph type="pic" idx="16"/>
          </p:nvPr>
        </p:nvSpPr>
        <p:spPr>
          <a:xfrm>
            <a:off x="6787929" y="4274292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>
            <a:spLocks noGrp="1"/>
          </p:cNvSpPr>
          <p:nvPr>
            <p:ph type="pic" idx="17"/>
          </p:nvPr>
        </p:nvSpPr>
        <p:spPr>
          <a:xfrm>
            <a:off x="1208090" y="5316270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>
            <a:spLocks noGrp="1"/>
          </p:cNvSpPr>
          <p:nvPr>
            <p:ph type="pic" idx="18"/>
          </p:nvPr>
        </p:nvSpPr>
        <p:spPr>
          <a:xfrm>
            <a:off x="3068036" y="5316270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>
            <a:spLocks noGrp="1"/>
          </p:cNvSpPr>
          <p:nvPr>
            <p:ph type="pic" idx="19"/>
          </p:nvPr>
        </p:nvSpPr>
        <p:spPr>
          <a:xfrm>
            <a:off x="4927982" y="5316270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>
            <a:spLocks noGrp="1"/>
          </p:cNvSpPr>
          <p:nvPr>
            <p:ph type="pic" idx="20"/>
          </p:nvPr>
        </p:nvSpPr>
        <p:spPr>
          <a:xfrm>
            <a:off x="6787929" y="5316270"/>
            <a:ext cx="1724246" cy="90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LOT OF LOGOS">
  <p:cSld name="A LOT OF LOGO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>
            <a:spLocks noGrp="1"/>
          </p:cNvSpPr>
          <p:nvPr>
            <p:ph type="pic" idx="2"/>
          </p:nvPr>
        </p:nvSpPr>
        <p:spPr>
          <a:xfrm>
            <a:off x="1208090" y="2201594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>
            <a:spLocks noGrp="1"/>
          </p:cNvSpPr>
          <p:nvPr>
            <p:ph type="pic" idx="3"/>
          </p:nvPr>
        </p:nvSpPr>
        <p:spPr>
          <a:xfrm>
            <a:off x="2742310" y="2201594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>
            <a:spLocks noGrp="1"/>
          </p:cNvSpPr>
          <p:nvPr>
            <p:ph type="pic" idx="4"/>
          </p:nvPr>
        </p:nvSpPr>
        <p:spPr>
          <a:xfrm>
            <a:off x="4276530" y="2201594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>
            <a:spLocks noGrp="1"/>
          </p:cNvSpPr>
          <p:nvPr>
            <p:ph type="pic" idx="5"/>
          </p:nvPr>
        </p:nvSpPr>
        <p:spPr>
          <a:xfrm>
            <a:off x="5810750" y="2201594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>
            <a:spLocks noGrp="1"/>
          </p:cNvSpPr>
          <p:nvPr>
            <p:ph type="pic" idx="6"/>
          </p:nvPr>
        </p:nvSpPr>
        <p:spPr>
          <a:xfrm>
            <a:off x="7344969" y="2201594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0"/>
          <p:cNvSpPr>
            <a:spLocks noGrp="1"/>
          </p:cNvSpPr>
          <p:nvPr>
            <p:ph type="pic" idx="7"/>
          </p:nvPr>
        </p:nvSpPr>
        <p:spPr>
          <a:xfrm>
            <a:off x="1208090" y="3059947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>
            <a:spLocks noGrp="1"/>
          </p:cNvSpPr>
          <p:nvPr>
            <p:ph type="pic" idx="8"/>
          </p:nvPr>
        </p:nvSpPr>
        <p:spPr>
          <a:xfrm>
            <a:off x="2742310" y="3059947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>
            <a:spLocks noGrp="1"/>
          </p:cNvSpPr>
          <p:nvPr>
            <p:ph type="pic" idx="9"/>
          </p:nvPr>
        </p:nvSpPr>
        <p:spPr>
          <a:xfrm>
            <a:off x="4276530" y="3059947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>
            <a:spLocks noGrp="1"/>
          </p:cNvSpPr>
          <p:nvPr>
            <p:ph type="pic" idx="13"/>
          </p:nvPr>
        </p:nvSpPr>
        <p:spPr>
          <a:xfrm>
            <a:off x="5810750" y="3059947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>
            <a:spLocks noGrp="1"/>
          </p:cNvSpPr>
          <p:nvPr>
            <p:ph type="pic" idx="14"/>
          </p:nvPr>
        </p:nvSpPr>
        <p:spPr>
          <a:xfrm>
            <a:off x="7344969" y="3059947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0"/>
          <p:cNvSpPr>
            <a:spLocks noGrp="1"/>
          </p:cNvSpPr>
          <p:nvPr>
            <p:ph type="pic" idx="15"/>
          </p:nvPr>
        </p:nvSpPr>
        <p:spPr>
          <a:xfrm>
            <a:off x="1208090" y="3930056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>
            <a:spLocks noGrp="1"/>
          </p:cNvSpPr>
          <p:nvPr>
            <p:ph type="pic" idx="16"/>
          </p:nvPr>
        </p:nvSpPr>
        <p:spPr>
          <a:xfrm>
            <a:off x="2742310" y="3930056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0"/>
          <p:cNvSpPr>
            <a:spLocks noGrp="1"/>
          </p:cNvSpPr>
          <p:nvPr>
            <p:ph type="pic" idx="17"/>
          </p:nvPr>
        </p:nvSpPr>
        <p:spPr>
          <a:xfrm>
            <a:off x="4276530" y="3930056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>
            <a:spLocks noGrp="1"/>
          </p:cNvSpPr>
          <p:nvPr>
            <p:ph type="pic" idx="18"/>
          </p:nvPr>
        </p:nvSpPr>
        <p:spPr>
          <a:xfrm>
            <a:off x="5810750" y="3930056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>
            <a:spLocks noGrp="1"/>
          </p:cNvSpPr>
          <p:nvPr>
            <p:ph type="pic" idx="19"/>
          </p:nvPr>
        </p:nvSpPr>
        <p:spPr>
          <a:xfrm>
            <a:off x="7344969" y="3930056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>
            <a:spLocks noGrp="1"/>
          </p:cNvSpPr>
          <p:nvPr>
            <p:ph type="pic" idx="20"/>
          </p:nvPr>
        </p:nvSpPr>
        <p:spPr>
          <a:xfrm>
            <a:off x="1208090" y="4776651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>
            <a:spLocks noGrp="1"/>
          </p:cNvSpPr>
          <p:nvPr>
            <p:ph type="pic" idx="21"/>
          </p:nvPr>
        </p:nvSpPr>
        <p:spPr>
          <a:xfrm>
            <a:off x="2742310" y="4776651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>
            <a:spLocks noGrp="1"/>
          </p:cNvSpPr>
          <p:nvPr>
            <p:ph type="pic" idx="22"/>
          </p:nvPr>
        </p:nvSpPr>
        <p:spPr>
          <a:xfrm>
            <a:off x="4276530" y="4776651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>
            <a:spLocks noGrp="1"/>
          </p:cNvSpPr>
          <p:nvPr>
            <p:ph type="pic" idx="23"/>
          </p:nvPr>
        </p:nvSpPr>
        <p:spPr>
          <a:xfrm>
            <a:off x="5810750" y="4776651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>
            <a:spLocks noGrp="1"/>
          </p:cNvSpPr>
          <p:nvPr>
            <p:ph type="pic" idx="24"/>
          </p:nvPr>
        </p:nvSpPr>
        <p:spPr>
          <a:xfrm>
            <a:off x="7344969" y="4776651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>
            <a:spLocks noGrp="1"/>
          </p:cNvSpPr>
          <p:nvPr>
            <p:ph type="pic" idx="25"/>
          </p:nvPr>
        </p:nvSpPr>
        <p:spPr>
          <a:xfrm>
            <a:off x="1208090" y="5635003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>
            <a:spLocks noGrp="1"/>
          </p:cNvSpPr>
          <p:nvPr>
            <p:ph type="pic" idx="26"/>
          </p:nvPr>
        </p:nvSpPr>
        <p:spPr>
          <a:xfrm>
            <a:off x="2742310" y="5635003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>
            <a:spLocks noGrp="1"/>
          </p:cNvSpPr>
          <p:nvPr>
            <p:ph type="pic" idx="27"/>
          </p:nvPr>
        </p:nvSpPr>
        <p:spPr>
          <a:xfrm>
            <a:off x="4276530" y="5635003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>
            <a:spLocks noGrp="1"/>
          </p:cNvSpPr>
          <p:nvPr>
            <p:ph type="pic" idx="28"/>
          </p:nvPr>
        </p:nvSpPr>
        <p:spPr>
          <a:xfrm>
            <a:off x="5810750" y="5635003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0"/>
          <p:cNvSpPr>
            <a:spLocks noGrp="1"/>
          </p:cNvSpPr>
          <p:nvPr>
            <p:ph type="pic" idx="29"/>
          </p:nvPr>
        </p:nvSpPr>
        <p:spPr>
          <a:xfrm>
            <a:off x="7344969" y="5635003"/>
            <a:ext cx="1167206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 WITH TEXT">
  <p:cSld name="LOGOS WITH 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1"/>
          <p:cNvSpPr>
            <a:spLocks noGrp="1"/>
          </p:cNvSpPr>
          <p:nvPr>
            <p:ph type="pic" idx="2"/>
          </p:nvPr>
        </p:nvSpPr>
        <p:spPr>
          <a:xfrm>
            <a:off x="1208090" y="2660163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>
            <a:spLocks noGrp="1"/>
          </p:cNvSpPr>
          <p:nvPr>
            <p:ph type="pic" idx="3"/>
          </p:nvPr>
        </p:nvSpPr>
        <p:spPr>
          <a:xfrm>
            <a:off x="2266180" y="2660163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1"/>
          <p:cNvSpPr>
            <a:spLocks noGrp="1"/>
          </p:cNvSpPr>
          <p:nvPr>
            <p:ph type="pic" idx="4"/>
          </p:nvPr>
        </p:nvSpPr>
        <p:spPr>
          <a:xfrm>
            <a:off x="3324270" y="2660163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>
            <a:spLocks noGrp="1"/>
          </p:cNvSpPr>
          <p:nvPr>
            <p:ph type="pic" idx="5"/>
          </p:nvPr>
        </p:nvSpPr>
        <p:spPr>
          <a:xfrm>
            <a:off x="4382360" y="2660163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>
            <a:spLocks noGrp="1"/>
          </p:cNvSpPr>
          <p:nvPr>
            <p:ph type="pic" idx="6"/>
          </p:nvPr>
        </p:nvSpPr>
        <p:spPr>
          <a:xfrm>
            <a:off x="5440450" y="2660163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>
            <a:spLocks noGrp="1"/>
          </p:cNvSpPr>
          <p:nvPr>
            <p:ph type="pic" idx="7"/>
          </p:nvPr>
        </p:nvSpPr>
        <p:spPr>
          <a:xfrm>
            <a:off x="6498540" y="2660163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1"/>
          <p:cNvSpPr>
            <a:spLocks noGrp="1"/>
          </p:cNvSpPr>
          <p:nvPr>
            <p:ph type="pic" idx="8"/>
          </p:nvPr>
        </p:nvSpPr>
        <p:spPr>
          <a:xfrm>
            <a:off x="7556631" y="2660163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>
            <a:spLocks noGrp="1"/>
          </p:cNvSpPr>
          <p:nvPr>
            <p:ph type="pic" idx="9"/>
          </p:nvPr>
        </p:nvSpPr>
        <p:spPr>
          <a:xfrm>
            <a:off x="1208090" y="3906351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1"/>
          <p:cNvSpPr>
            <a:spLocks noGrp="1"/>
          </p:cNvSpPr>
          <p:nvPr>
            <p:ph type="pic" idx="13"/>
          </p:nvPr>
        </p:nvSpPr>
        <p:spPr>
          <a:xfrm>
            <a:off x="2266180" y="3906351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>
            <a:spLocks noGrp="1"/>
          </p:cNvSpPr>
          <p:nvPr>
            <p:ph type="pic" idx="14"/>
          </p:nvPr>
        </p:nvSpPr>
        <p:spPr>
          <a:xfrm>
            <a:off x="3324270" y="3906351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1"/>
          <p:cNvSpPr>
            <a:spLocks noGrp="1"/>
          </p:cNvSpPr>
          <p:nvPr>
            <p:ph type="pic" idx="15"/>
          </p:nvPr>
        </p:nvSpPr>
        <p:spPr>
          <a:xfrm>
            <a:off x="4382360" y="3906351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1"/>
          <p:cNvSpPr>
            <a:spLocks noGrp="1"/>
          </p:cNvSpPr>
          <p:nvPr>
            <p:ph type="pic" idx="16"/>
          </p:nvPr>
        </p:nvSpPr>
        <p:spPr>
          <a:xfrm>
            <a:off x="5440450" y="3906351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21"/>
          <p:cNvSpPr>
            <a:spLocks noGrp="1"/>
          </p:cNvSpPr>
          <p:nvPr>
            <p:ph type="pic" idx="17"/>
          </p:nvPr>
        </p:nvSpPr>
        <p:spPr>
          <a:xfrm>
            <a:off x="6498540" y="3906351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>
            <a:spLocks noGrp="1"/>
          </p:cNvSpPr>
          <p:nvPr>
            <p:ph type="pic" idx="18"/>
          </p:nvPr>
        </p:nvSpPr>
        <p:spPr>
          <a:xfrm>
            <a:off x="7556631" y="3906351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>
            <a:spLocks noGrp="1"/>
          </p:cNvSpPr>
          <p:nvPr>
            <p:ph type="pic" idx="19"/>
          </p:nvPr>
        </p:nvSpPr>
        <p:spPr>
          <a:xfrm>
            <a:off x="1208090" y="5116025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>
            <a:spLocks noGrp="1"/>
          </p:cNvSpPr>
          <p:nvPr>
            <p:ph type="pic" idx="20"/>
          </p:nvPr>
        </p:nvSpPr>
        <p:spPr>
          <a:xfrm>
            <a:off x="2266180" y="5116025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1"/>
          <p:cNvSpPr>
            <a:spLocks noGrp="1"/>
          </p:cNvSpPr>
          <p:nvPr>
            <p:ph type="pic" idx="21"/>
          </p:nvPr>
        </p:nvSpPr>
        <p:spPr>
          <a:xfrm>
            <a:off x="3324270" y="5116025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>
            <a:spLocks noGrp="1"/>
          </p:cNvSpPr>
          <p:nvPr>
            <p:ph type="pic" idx="22"/>
          </p:nvPr>
        </p:nvSpPr>
        <p:spPr>
          <a:xfrm>
            <a:off x="4382360" y="5116025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>
            <a:spLocks noGrp="1"/>
          </p:cNvSpPr>
          <p:nvPr>
            <p:ph type="pic" idx="23"/>
          </p:nvPr>
        </p:nvSpPr>
        <p:spPr>
          <a:xfrm>
            <a:off x="5440450" y="5116025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>
            <a:spLocks noGrp="1"/>
          </p:cNvSpPr>
          <p:nvPr>
            <p:ph type="pic" idx="24"/>
          </p:nvPr>
        </p:nvSpPr>
        <p:spPr>
          <a:xfrm>
            <a:off x="6498540" y="5116025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>
            <a:spLocks noGrp="1"/>
          </p:cNvSpPr>
          <p:nvPr>
            <p:ph type="pic" idx="25"/>
          </p:nvPr>
        </p:nvSpPr>
        <p:spPr>
          <a:xfrm>
            <a:off x="7556631" y="5116025"/>
            <a:ext cx="955544" cy="615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1211138" y="2269339"/>
            <a:ext cx="7302292" cy="37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26"/>
          </p:nvPr>
        </p:nvSpPr>
        <p:spPr>
          <a:xfrm>
            <a:off x="1211138" y="3515713"/>
            <a:ext cx="7302292" cy="37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27"/>
          </p:nvPr>
        </p:nvSpPr>
        <p:spPr>
          <a:xfrm>
            <a:off x="1211138" y="4738571"/>
            <a:ext cx="7302292" cy="37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">
  <p:cSld name="PROJEC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>
            <a:spLocks noGrp="1"/>
          </p:cNvSpPr>
          <p:nvPr>
            <p:ph type="pic" idx="2"/>
          </p:nvPr>
        </p:nvSpPr>
        <p:spPr>
          <a:xfrm>
            <a:off x="4577924" y="0"/>
            <a:ext cx="456607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0" y="7938"/>
            <a:ext cx="4568446" cy="685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360000" rIns="18000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2B0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NGE THAT MATTERS">
  <p:cSld name="CHANGE THAT MATTER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1588" y="0"/>
            <a:ext cx="9144001" cy="6858000"/>
          </a:xfrm>
          <a:prstGeom prst="rect">
            <a:avLst/>
          </a:prstGeom>
          <a:solidFill>
            <a:srgbClr val="F2B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208088" y="6583363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-1587" y="2190426"/>
            <a:ext cx="9144000" cy="24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CHANGE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THAT MATTERS</a:t>
            </a:r>
            <a:endParaRPr sz="60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EXT, IMAGE 1">
  <p:cSld name="TWO COLOUR TEXT, IMAGE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>
            <a:spLocks noGrp="1"/>
          </p:cNvSpPr>
          <p:nvPr>
            <p:ph type="pic" idx="2"/>
          </p:nvPr>
        </p:nvSpPr>
        <p:spPr>
          <a:xfrm>
            <a:off x="0" y="3133900"/>
            <a:ext cx="9144000" cy="3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0" y="205242"/>
            <a:ext cx="9144000" cy="150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ftr" idx="11"/>
          </p:nvPr>
        </p:nvSpPr>
        <p:spPr>
          <a:xfrm>
            <a:off x="1208088" y="6583363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0" y="1706113"/>
            <a:ext cx="9144000" cy="1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EXT, IMAGE 2">
  <p:cSld name="TWO COLOUR TEXT, IMAGE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>
            <a:spLocks noGrp="1"/>
          </p:cNvSpPr>
          <p:nvPr>
            <p:ph type="pic" idx="2"/>
          </p:nvPr>
        </p:nvSpPr>
        <p:spPr>
          <a:xfrm>
            <a:off x="0" y="3133900"/>
            <a:ext cx="9144000" cy="3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0" y="205242"/>
            <a:ext cx="9144000" cy="150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>
            <a:off x="0" y="1706113"/>
            <a:ext cx="9144000" cy="1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EXT, IMAGE 3">
  <p:cSld name="TWO COLOUR TEXT, IMAGE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5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5"/>
          <p:cNvSpPr>
            <a:spLocks noGrp="1"/>
          </p:cNvSpPr>
          <p:nvPr>
            <p:ph type="pic" idx="2"/>
          </p:nvPr>
        </p:nvSpPr>
        <p:spPr>
          <a:xfrm>
            <a:off x="0" y="3133900"/>
            <a:ext cx="9144000" cy="3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0" y="205242"/>
            <a:ext cx="9144000" cy="150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1"/>
          </p:nvPr>
        </p:nvSpPr>
        <p:spPr>
          <a:xfrm>
            <a:off x="0" y="1706113"/>
            <a:ext cx="9144000" cy="1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OUR TEXT 1">
  <p:cSld name="ONE COLOUR TEXT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0" y="619125"/>
            <a:ext cx="9144000" cy="56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0" rIns="540000" bIns="0" anchor="ctr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OUR TEXT 2">
  <p:cSld name="ONE COLOUR TEXT 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D2D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0" y="619125"/>
            <a:ext cx="9144000" cy="56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0" rIns="540000" bIns="0" anchor="ctr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OUR TEXT 3">
  <p:cSld name="ONE COLOUR TEXT 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2B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8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>
            <a:off x="0" y="619125"/>
            <a:ext cx="9144000" cy="56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0" rIns="540000" bIns="0" anchor="ctr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OUR TEXT 4">
  <p:cSld name="ONE COLOUR TEXT 4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0" y="619125"/>
            <a:ext cx="9144000" cy="56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0" rIns="540000" bIns="0" anchor="ctr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F2B0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EXT 1">
  <p:cSld name="TWO COLOUR TEXT 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1208088" y="6583363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0" y="619125"/>
            <a:ext cx="9144000" cy="280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0" y="3440979"/>
            <a:ext cx="9144000" cy="273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oto Sans Symbols"/>
              <a:buNone/>
              <a:defRPr sz="6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EXT 3">
  <p:cSld name="TWO COLOUR TEXT 3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2B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0" y="619125"/>
            <a:ext cx="9144000" cy="280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0" y="3440979"/>
            <a:ext cx="9144000" cy="273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oto Sans Symbols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EXT 4">
  <p:cSld name="TWO COLOUR TEXT 4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3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0" y="619125"/>
            <a:ext cx="9144000" cy="280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F2B0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0" y="3440979"/>
            <a:ext cx="9144000" cy="273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oto Sans Symbols"/>
              <a:buNone/>
              <a:defRPr sz="6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modity Palmoil">
  <p:cSld name="1_Commodity Palmoi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RS1262_IMG_4871-lpr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0" y="0"/>
            <a:ext cx="9144000" cy="373856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/>
          <p:nvPr/>
        </p:nvSpPr>
        <p:spPr>
          <a:xfrm>
            <a:off x="3916363" y="3057525"/>
            <a:ext cx="1316037" cy="13160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5" descr="Palmo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150" y="3135313"/>
            <a:ext cx="1160463" cy="116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/>
        </p:nvSpPr>
        <p:spPr>
          <a:xfrm>
            <a:off x="0" y="3751263"/>
            <a:ext cx="9142413" cy="310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18000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SUSTAINABLE PALM OIL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0" i="0" u="none" strike="noStrike" cap="none">
                <a:solidFill>
                  <a:srgbClr val="E11A2D"/>
                </a:solidFill>
                <a:latin typeface="Arial Black"/>
                <a:ea typeface="Arial Black"/>
                <a:cs typeface="Arial Black"/>
                <a:sym typeface="Arial Black"/>
              </a:rPr>
              <a:t>SUPPORTING PRODUCERS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0" i="0" u="none" strike="noStrike" cap="none">
                <a:solidFill>
                  <a:srgbClr val="E11A2D"/>
                </a:solidFill>
                <a:latin typeface="Arial Black"/>
                <a:ea typeface="Arial Black"/>
                <a:cs typeface="Arial Black"/>
                <a:sym typeface="Arial Black"/>
              </a:rPr>
              <a:t>AND WORKERS</a:t>
            </a:r>
            <a:endParaRPr sz="3200" b="0" i="0" u="none" strike="noStrike" cap="none">
              <a:solidFill>
                <a:srgbClr val="E11A2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208088" y="6583363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5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F2B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/>
          <p:nvPr/>
        </p:nvSpPr>
        <p:spPr>
          <a:xfrm>
            <a:off x="-1588" y="0"/>
            <a:ext cx="914558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76" name="Google Shape;276;p37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ITLE ONLY 1">
  <p:cSld name="TWO COLOUR TITLE ONLY 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4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0" bIns="0" anchor="b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body" idx="2"/>
          </p:nvPr>
        </p:nvSpPr>
        <p:spPr>
          <a:xfrm>
            <a:off x="0" y="945200"/>
            <a:ext cx="9144000" cy="88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ITLE ONLY 2">
  <p:cSld name="TWO COLOUR TITLE ONLY 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4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0" bIns="0" anchor="b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2"/>
          </p:nvPr>
        </p:nvSpPr>
        <p:spPr>
          <a:xfrm>
            <a:off x="0" y="945200"/>
            <a:ext cx="9144000" cy="88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ITLE ONLY 3">
  <p:cSld name="TWO COLOUR TITLE ONLY 3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F2B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0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4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0" bIns="0" anchor="b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2"/>
          </p:nvPr>
        </p:nvSpPr>
        <p:spPr>
          <a:xfrm>
            <a:off x="0" y="945200"/>
            <a:ext cx="9144000" cy="88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ITLE ONLY 4">
  <p:cSld name="TWO COLOUR TITLE ONLY 4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>
            <a:off x="-1588" y="0"/>
            <a:ext cx="914558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1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298" name="Google Shape;298;p41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4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0" bIns="0" anchor="b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41"/>
          <p:cNvSpPr txBox="1">
            <a:spLocks noGrp="1"/>
          </p:cNvSpPr>
          <p:nvPr>
            <p:ph type="body" idx="2"/>
          </p:nvPr>
        </p:nvSpPr>
        <p:spPr>
          <a:xfrm>
            <a:off x="0" y="945200"/>
            <a:ext cx="9144000" cy="88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COFFEE">
  <p:cSld name="COMMODITY COFFE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2" descr="koffie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2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2" descr="Coffee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312" y="3168706"/>
            <a:ext cx="1062042" cy="106204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2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06" name="Google Shape;306;p42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42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3C080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TEA">
  <p:cSld name="COMMODITY TEA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3" descr="thee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7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3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3" descr="Tea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0642" y="3168370"/>
            <a:ext cx="1062712" cy="106271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3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14" name="Google Shape;314;p43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10562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left white">
  <p:cSld name="Big text left whi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0" y="619125"/>
            <a:ext cx="9144000" cy="56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208088" y="6583363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COCOA">
  <p:cSld name="COMMODITY COCOA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4" descr="cocoa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4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4" descr="Cocoa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852" y="3171415"/>
            <a:ext cx="1086706" cy="108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4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44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67321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FRUIT">
  <p:cSld name="COMMODITY FRUI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5" descr="fruit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7" y="0"/>
            <a:ext cx="9144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5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45" descr="Fruits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145" y="3170547"/>
            <a:ext cx="1090120" cy="109012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COTTON">
  <p:cSld name="COMMODITY COTTON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6" descr="katoen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7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6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46" descr="Cotton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102" y="3167504"/>
            <a:ext cx="1096206" cy="109620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6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1B849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TEXTILES">
  <p:cSld name="COMMODITY TEXTILES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7" descr="kleding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4591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7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47" descr="Textiles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9666" y="3161068"/>
            <a:ext cx="1109078" cy="110907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7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47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900D4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COLD">
  <p:cSld name="COMMODITY COLD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8" descr="goud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7" y="0"/>
            <a:ext cx="9144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8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48" descr="Gold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638" y="3153040"/>
            <a:ext cx="1125134" cy="112513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8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48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48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D3982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SOY">
  <p:cSld name="COMMODITY SO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9" descr="soja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9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49" descr="Soy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363" y="3137765"/>
            <a:ext cx="1155684" cy="115568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9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62" name="Google Shape;362;p49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Google Shape;363;p49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49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8F612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PALMOIL">
  <p:cSld name="COMMODITY PALMOIL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0" descr="palmolie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9144000" cy="37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0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50" descr="Palmoil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466" y="3135019"/>
            <a:ext cx="1159478" cy="11611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0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70" name="Google Shape;370;p50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Google Shape;371;p50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50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E11A2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LIVESTOCK">
  <p:cSld name="COMMODITY LIVESTOCK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 descr="vee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4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1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51" descr="livestock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811" y="3142286"/>
            <a:ext cx="1149476" cy="114947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1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51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51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F4C5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SUGARCANE">
  <p:cSld name="COMMODITY SUGARCANE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2" descr="suikerriet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3495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2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52" descr="Sugarcane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1538" y="3162940"/>
            <a:ext cx="1105334" cy="110533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2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86" name="Google Shape;386;p52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Google Shape;387;p52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52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78BB5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BIOMASS">
  <p:cSld name="COMMODITY BIOMAS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53" descr="bio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7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3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53" descr="Biofuel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035" y="3150726"/>
            <a:ext cx="1132596" cy="113259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3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94" name="Google Shape;394;p53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53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6" name="Google Shape;396;p53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22A43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 2">
  <p:cSld name="BULLET LIST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0" y="1872000"/>
            <a:ext cx="9144000" cy="43602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/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ODITY AQUACULTURE">
  <p:cSld name="COMMODITY AQUACULTUR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4" descr="Aquaculture Solidaridad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375088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4"/>
          <p:cNvSpPr/>
          <p:nvPr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54" descr="Aquaculture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9981" y="3142699"/>
            <a:ext cx="1172168" cy="117216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4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402" name="Google Shape;402;p54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54"/>
          <p:cNvSpPr txBox="1">
            <a:spLocks noGrp="1"/>
          </p:cNvSpPr>
          <p:nvPr>
            <p:ph type="body" idx="1"/>
          </p:nvPr>
        </p:nvSpPr>
        <p:spPr>
          <a:xfrm>
            <a:off x="0" y="4284445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Google Shape;404;p54"/>
          <p:cNvSpPr txBox="1">
            <a:spLocks noGrp="1"/>
          </p:cNvSpPr>
          <p:nvPr>
            <p:ph type="body" idx="2"/>
          </p:nvPr>
        </p:nvSpPr>
        <p:spPr>
          <a:xfrm>
            <a:off x="0" y="5156726"/>
            <a:ext cx="9144000" cy="85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E8595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52" y="2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es-ES_tradnl"/>
              <a:t>Clic para editar título</a:t>
            </a:r>
            <a:endParaRPr lang="en-GB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6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72001"/>
            <a:ext cx="9144000" cy="4360265"/>
          </a:xfrm>
          <a:noFill/>
        </p:spPr>
        <p:txBody>
          <a:bodyPr tIns="234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89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y">
  <p:cSld name="Text slide gre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0" y="1872000"/>
            <a:ext cx="9144000" cy="43602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/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1208088" y="6583363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F2B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>
            <a:spLocks noGrp="1"/>
          </p:cNvSpPr>
          <p:nvPr>
            <p:ph type="ctrTitle"/>
          </p:nvPr>
        </p:nvSpPr>
        <p:spPr>
          <a:xfrm>
            <a:off x="596900" y="1854200"/>
            <a:ext cx="7915275" cy="25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>
            <a:off x="596900" y="4368603"/>
            <a:ext cx="7915275" cy="12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OUR TITLE">
  <p:cSld name="TWO COLOUR 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F2B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ctrTitle"/>
          </p:nvPr>
        </p:nvSpPr>
        <p:spPr>
          <a:xfrm>
            <a:off x="596900" y="1854200"/>
            <a:ext cx="7915275" cy="1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596900" y="4368603"/>
            <a:ext cx="7915275" cy="124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598080" y="3217741"/>
            <a:ext cx="791700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0" bIns="0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2" descr="icon-linkedin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5281" y="4402753"/>
            <a:ext cx="456820" cy="45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" descr="icon-web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027" y="3135346"/>
            <a:ext cx="455990" cy="45673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596900" y="630883"/>
            <a:ext cx="7915275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596900" y="1867461"/>
            <a:ext cx="7915275" cy="76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/>
          <p:nvPr/>
        </p:nvSpPr>
        <p:spPr>
          <a:xfrm>
            <a:off x="1099691" y="3567181"/>
            <a:ext cx="2506662" cy="59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solidaridadnetwork.org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1383526" y="4720190"/>
            <a:ext cx="1938992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@solidaridadnetw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5573131" y="3578436"/>
            <a:ext cx="208112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/solidaridadnetwork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5476875" y="4762498"/>
            <a:ext cx="2273632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/company/solidaridad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2" descr="Twitter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664" y="4403805"/>
            <a:ext cx="454717" cy="45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 descr="facebook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365" y="3136387"/>
            <a:ext cx="454653" cy="4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85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-211" y="1854200"/>
            <a:ext cx="9147239" cy="437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t" anchorCtr="0"/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54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5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2.xml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COLOMBIA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10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96312"/>
            <a:ext cx="9144000" cy="546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13"/>
          <p:cNvSpPr/>
          <p:nvPr/>
        </p:nvSpPr>
        <p:spPr>
          <a:xfrm>
            <a:off x="4986068" y="534839"/>
            <a:ext cx="3938477" cy="3250084"/>
          </a:xfrm>
          <a:prstGeom prst="rect">
            <a:avLst/>
          </a:prstGeom>
          <a:solidFill>
            <a:srgbClr val="78BB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66788" indent="-34290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</a:rPr>
              <a:t>Colombia </a:t>
            </a:r>
          </a:p>
          <a:p>
            <a:pPr marL="966788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prstClr val="black"/>
                </a:solidFill>
              </a:rPr>
              <a:t>516.000 Ha of </a:t>
            </a:r>
            <a:r>
              <a:rPr lang="nl-NL" sz="1800" b="1" dirty="0" err="1">
                <a:solidFill>
                  <a:prstClr val="black"/>
                </a:solidFill>
              </a:rPr>
              <a:t>oil</a:t>
            </a:r>
            <a:r>
              <a:rPr lang="nl-NL" sz="1800" b="1" dirty="0">
                <a:solidFill>
                  <a:prstClr val="black"/>
                </a:solidFill>
              </a:rPr>
              <a:t> palm</a:t>
            </a:r>
          </a:p>
          <a:p>
            <a:pPr marL="966788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prstClr val="black"/>
                </a:solidFill>
              </a:rPr>
              <a:t>4500 small </a:t>
            </a:r>
            <a:r>
              <a:rPr lang="nl-NL" sz="1800" b="1" dirty="0" err="1">
                <a:solidFill>
                  <a:prstClr val="black"/>
                </a:solidFill>
              </a:rPr>
              <a:t>scale</a:t>
            </a:r>
            <a:r>
              <a:rPr lang="nl-NL" sz="1800" b="1" dirty="0">
                <a:solidFill>
                  <a:prstClr val="black"/>
                </a:solidFill>
              </a:rPr>
              <a:t> </a:t>
            </a:r>
            <a:r>
              <a:rPr lang="nl-NL" sz="1800" b="1" dirty="0" err="1">
                <a:solidFill>
                  <a:prstClr val="black"/>
                </a:solidFill>
              </a:rPr>
              <a:t>growers</a:t>
            </a:r>
            <a:r>
              <a:rPr lang="nl-NL" sz="1800" b="1" dirty="0">
                <a:solidFill>
                  <a:prstClr val="black"/>
                </a:solidFill>
              </a:rPr>
              <a:t> (84% of </a:t>
            </a:r>
            <a:r>
              <a:rPr lang="nl-NL" sz="1800" b="1" dirty="0" err="1">
                <a:solidFill>
                  <a:prstClr val="black"/>
                </a:solidFill>
              </a:rPr>
              <a:t>total</a:t>
            </a:r>
            <a:r>
              <a:rPr lang="nl-NL" sz="1800" b="1" dirty="0">
                <a:solidFill>
                  <a:prstClr val="black"/>
                </a:solidFill>
              </a:rPr>
              <a:t> producers ) </a:t>
            </a:r>
          </a:p>
          <a:p>
            <a:pPr marL="966788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prstClr val="black"/>
                </a:solidFill>
              </a:rPr>
              <a:t>9 % of Colombia </a:t>
            </a:r>
            <a:r>
              <a:rPr lang="nl-NL" sz="1800" b="1" dirty="0" smtClean="0">
                <a:solidFill>
                  <a:prstClr val="black"/>
                </a:solidFill>
              </a:rPr>
              <a:t>GDP</a:t>
            </a:r>
          </a:p>
          <a:p>
            <a:pPr marL="623888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sz="1800" b="1" dirty="0"/>
              <a:t>Palm </a:t>
            </a:r>
            <a:r>
              <a:rPr lang="nl-NL" sz="1800" b="1" dirty="0" err="1"/>
              <a:t>Considered</a:t>
            </a:r>
            <a:r>
              <a:rPr lang="nl-NL" sz="1800" b="1" dirty="0"/>
              <a:t>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peace</a:t>
            </a:r>
            <a:r>
              <a:rPr lang="nl-NL" sz="1800" b="1" dirty="0"/>
              <a:t> </a:t>
            </a:r>
            <a:r>
              <a:rPr lang="nl-NL" sz="1800" b="1" dirty="0" err="1"/>
              <a:t>crop</a:t>
            </a:r>
            <a:r>
              <a:rPr lang="nl-NL" sz="1800" b="1" dirty="0"/>
              <a:t>; 70.000 direct jobs; </a:t>
            </a:r>
            <a:r>
              <a:rPr lang="nl-NL" sz="1800" b="1" dirty="0" err="1"/>
              <a:t>Compensation</a:t>
            </a:r>
            <a:r>
              <a:rPr lang="nl-NL" sz="1800" b="1" dirty="0"/>
              <a:t>  levels 20 % </a:t>
            </a:r>
            <a:r>
              <a:rPr lang="nl-NL" sz="1800" b="1" dirty="0" err="1"/>
              <a:t>higher</a:t>
            </a:r>
            <a:r>
              <a:rPr lang="nl-NL" sz="1800" b="1" dirty="0"/>
              <a:t> </a:t>
            </a:r>
            <a:r>
              <a:rPr lang="nl-NL" sz="1800" b="1" dirty="0" err="1"/>
              <a:t>than</a:t>
            </a:r>
            <a:r>
              <a:rPr lang="nl-NL" sz="1800" b="1" dirty="0"/>
              <a:t> in </a:t>
            </a:r>
            <a:r>
              <a:rPr lang="nl-NL" sz="1800" b="1" dirty="0" err="1"/>
              <a:t>other</a:t>
            </a:r>
            <a:r>
              <a:rPr lang="nl-NL" sz="1800" b="1" dirty="0"/>
              <a:t> </a:t>
            </a:r>
            <a:r>
              <a:rPr lang="nl-NL" sz="1800" b="1" dirty="0" err="1"/>
              <a:t>agric</a:t>
            </a:r>
            <a:r>
              <a:rPr lang="nl-NL" sz="1800" b="1" dirty="0"/>
              <a:t> sectors </a:t>
            </a:r>
            <a:r>
              <a:rPr lang="nl-NL" sz="1800" b="1" dirty="0" smtClean="0"/>
              <a:t>!   </a:t>
            </a:r>
            <a:endParaRPr lang="nl-NL" sz="1800" b="1" dirty="0"/>
          </a:p>
          <a:p>
            <a:pPr marL="623888" defTabSz="457200" fontAlgn="base">
              <a:spcBef>
                <a:spcPct val="0"/>
              </a:spcBef>
              <a:spcAft>
                <a:spcPct val="0"/>
              </a:spcAft>
            </a:pPr>
            <a:endParaRPr lang="nl-NL" sz="1600" dirty="0" smtClean="0">
              <a:solidFill>
                <a:prstClr val="black"/>
              </a:solidFill>
            </a:endParaRPr>
          </a:p>
          <a:p>
            <a:pPr marL="966788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sz="16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66788" indent="-342900" defTabSz="457200" fontAlgn="base">
              <a:spcBef>
                <a:spcPct val="0"/>
              </a:spcBef>
              <a:spcAft>
                <a:spcPct val="0"/>
              </a:spcAft>
            </a:pP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11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3849"/>
            <a:ext cx="9153519" cy="62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309" y="6521570"/>
            <a:ext cx="583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Source: Centraal Bureau Statistiek, website </a:t>
            </a:r>
            <a:r>
              <a:rPr lang="nl-NL" dirty="0" err="1" smtClean="0"/>
              <a:t>consulted</a:t>
            </a:r>
            <a:r>
              <a:rPr lang="nl-NL" dirty="0" smtClean="0"/>
              <a:t> 15 </a:t>
            </a:r>
            <a:r>
              <a:rPr lang="nl-NL" dirty="0" err="1" smtClean="0"/>
              <a:t>October</a:t>
            </a:r>
            <a:r>
              <a:rPr lang="nl-NL" dirty="0" smtClean="0"/>
              <a:t>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49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8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28"/>
          <p:cNvSpPr txBox="1">
            <a:spLocks noGrp="1"/>
          </p:cNvSpPr>
          <p:nvPr>
            <p:ph type="body" idx="1"/>
          </p:nvPr>
        </p:nvSpPr>
        <p:spPr>
          <a:xfrm>
            <a:off x="-1433384" y="1301262"/>
            <a:ext cx="7512908" cy="55567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>
            <a:noAutofit/>
          </a:bodyPr>
          <a:lstStyle/>
          <a:p>
            <a:pPr marL="966788" indent="-342900">
              <a:spcBef>
                <a:spcPts val="600"/>
              </a:spcBef>
              <a:buClr>
                <a:srgbClr val="FF0000"/>
              </a:buClr>
            </a:pPr>
            <a:r>
              <a:rPr lang="nl-NL" sz="2000" b="1" dirty="0" smtClean="0"/>
              <a:t>2018</a:t>
            </a:r>
            <a:r>
              <a:rPr lang="nl-NL" sz="2000" b="1" dirty="0"/>
              <a:t>: </a:t>
            </a:r>
            <a:endParaRPr lang="nl-NL" sz="2000" b="1" dirty="0" smtClean="0"/>
          </a:p>
          <a:p>
            <a:pPr marL="1423988" lvl="1" indent="-342900">
              <a:buClr>
                <a:srgbClr val="FF0000"/>
              </a:buClr>
            </a:pPr>
            <a:r>
              <a:rPr lang="nl-NL" sz="1600" b="1" dirty="0" smtClean="0"/>
              <a:t>11 </a:t>
            </a:r>
            <a:r>
              <a:rPr lang="nl-NL" sz="1600" b="1" dirty="0"/>
              <a:t>companies are RSPO </a:t>
            </a:r>
            <a:r>
              <a:rPr lang="nl-NL" sz="1600" b="1" dirty="0" err="1"/>
              <a:t>Certified</a:t>
            </a:r>
            <a:r>
              <a:rPr lang="nl-NL" sz="1600" b="1" dirty="0"/>
              <a:t> (3 Rainforest Alliance </a:t>
            </a:r>
            <a:r>
              <a:rPr lang="nl-NL" sz="1600" b="1" dirty="0" err="1"/>
              <a:t>Certified</a:t>
            </a:r>
            <a:r>
              <a:rPr lang="nl-NL" sz="1600" b="1" dirty="0"/>
              <a:t>, 5 ISCC </a:t>
            </a:r>
            <a:r>
              <a:rPr lang="nl-NL" sz="1600" b="1" dirty="0" err="1"/>
              <a:t>Certified</a:t>
            </a:r>
            <a:r>
              <a:rPr lang="nl-NL" sz="1600" b="1" dirty="0"/>
              <a:t>)</a:t>
            </a:r>
          </a:p>
          <a:p>
            <a:pPr marL="1423988" lvl="1" indent="-342900">
              <a:buClr>
                <a:srgbClr val="FF0000"/>
              </a:buClr>
            </a:pPr>
            <a:r>
              <a:rPr lang="nl-NL" sz="1600" b="1" dirty="0" smtClean="0"/>
              <a:t>23 </a:t>
            </a:r>
            <a:r>
              <a:rPr lang="nl-NL" sz="1600" b="1" dirty="0"/>
              <a:t>are in </a:t>
            </a:r>
            <a:r>
              <a:rPr lang="nl-NL" sz="1600" b="1" dirty="0" err="1" smtClean="0"/>
              <a:t>process</a:t>
            </a:r>
            <a:r>
              <a:rPr lang="nl-NL" sz="1600" b="1" dirty="0" smtClean="0"/>
              <a:t>. </a:t>
            </a:r>
          </a:p>
          <a:p>
            <a:pPr marL="966788" indent="-342900">
              <a:buClr>
                <a:srgbClr val="FF0000"/>
              </a:buClr>
            </a:pPr>
            <a:r>
              <a:rPr lang="nl-NL" sz="2400" b="1" dirty="0" smtClean="0"/>
              <a:t>The </a:t>
            </a:r>
            <a:r>
              <a:rPr lang="nl-NL" sz="2400" b="1" dirty="0" err="1" smtClean="0"/>
              <a:t>ambition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sector:</a:t>
            </a:r>
          </a:p>
          <a:p>
            <a:pPr marL="1423988" lvl="1" indent="-342900">
              <a:buClr>
                <a:srgbClr val="FF0000"/>
              </a:buClr>
            </a:pPr>
            <a:r>
              <a:rPr lang="nl-NL" sz="1800" b="1" dirty="0" smtClean="0"/>
              <a:t>2020</a:t>
            </a:r>
            <a:r>
              <a:rPr lang="nl-NL" sz="1800" b="1" dirty="0"/>
              <a:t>: 50% of </a:t>
            </a:r>
            <a:r>
              <a:rPr lang="nl-NL" sz="1800" b="1" dirty="0" err="1"/>
              <a:t>Colombian</a:t>
            </a:r>
            <a:r>
              <a:rPr lang="nl-NL" sz="1800" b="1" dirty="0"/>
              <a:t> CPO </a:t>
            </a:r>
            <a:r>
              <a:rPr lang="nl-NL" sz="1800" b="1" dirty="0" err="1"/>
              <a:t>production</a:t>
            </a:r>
            <a:r>
              <a:rPr lang="nl-NL" sz="1800" b="1" dirty="0"/>
              <a:t> </a:t>
            </a:r>
            <a:r>
              <a:rPr lang="nl-NL" sz="1800" b="1" dirty="0" err="1"/>
              <a:t>certified</a:t>
            </a:r>
            <a:endParaRPr lang="nl-NL" sz="1800" b="1" dirty="0"/>
          </a:p>
          <a:p>
            <a:pPr marL="1423988" lvl="1" indent="-342900">
              <a:buClr>
                <a:srgbClr val="FF0000"/>
              </a:buClr>
            </a:pPr>
            <a:r>
              <a:rPr lang="nl-NL" sz="1800" b="1" dirty="0"/>
              <a:t>2025: 75% of </a:t>
            </a:r>
            <a:r>
              <a:rPr lang="nl-NL" sz="1800" b="1" dirty="0" err="1"/>
              <a:t>Colombian</a:t>
            </a:r>
            <a:r>
              <a:rPr lang="nl-NL" sz="1800" b="1" dirty="0"/>
              <a:t> CPO </a:t>
            </a:r>
            <a:r>
              <a:rPr lang="nl-NL" sz="1800" b="1" dirty="0" err="1"/>
              <a:t>production</a:t>
            </a:r>
            <a:r>
              <a:rPr lang="nl-NL" sz="1800" b="1" dirty="0"/>
              <a:t> </a:t>
            </a:r>
            <a:r>
              <a:rPr lang="nl-NL" sz="1800" b="1" dirty="0" err="1"/>
              <a:t>certified</a:t>
            </a:r>
            <a:endParaRPr lang="nl-NL" sz="1800" b="1" dirty="0"/>
          </a:p>
          <a:p>
            <a:pPr marL="966788" indent="-342900">
              <a:spcBef>
                <a:spcPts val="600"/>
              </a:spcBef>
              <a:buClr>
                <a:srgbClr val="FF0000"/>
              </a:buClr>
            </a:pPr>
            <a:r>
              <a:rPr lang="nl-NL" sz="2000" b="1" dirty="0" err="1" smtClean="0"/>
              <a:t>Further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expansion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potential</a:t>
            </a:r>
            <a:r>
              <a:rPr lang="nl-NL" sz="2000" b="1" dirty="0" smtClean="0"/>
              <a:t> of  5 </a:t>
            </a:r>
            <a:r>
              <a:rPr lang="nl-NL" sz="2000" b="1" dirty="0" err="1" smtClean="0"/>
              <a:t>million</a:t>
            </a:r>
            <a:r>
              <a:rPr lang="nl-NL" sz="2000" b="1" dirty="0" smtClean="0"/>
              <a:t> ha, without </a:t>
            </a:r>
            <a:r>
              <a:rPr lang="nl-NL" sz="2000" b="1" dirty="0" err="1" smtClean="0"/>
              <a:t>deforestation</a:t>
            </a:r>
            <a:r>
              <a:rPr lang="nl-NL" sz="2000" b="1" dirty="0" smtClean="0"/>
              <a:t>  </a:t>
            </a:r>
          </a:p>
          <a:p>
            <a:pPr marL="966788" indent="-342900">
              <a:spcBef>
                <a:spcPts val="600"/>
              </a:spcBef>
              <a:buClr>
                <a:srgbClr val="FF0000"/>
              </a:buClr>
            </a:pPr>
            <a:endParaRPr lang="nl-NL" b="1" dirty="0" smtClean="0"/>
          </a:p>
          <a:p>
            <a:pPr marL="623888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nl-NL" b="1" dirty="0" smtClean="0"/>
              <a:t>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6788" marR="0" lvl="1" indent="-1905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6788" marR="0" lvl="1" indent="-1905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128"/>
          <p:cNvSpPr txBox="1">
            <a:spLocks noGrp="1"/>
          </p:cNvSpPr>
          <p:nvPr>
            <p:ph type="title"/>
          </p:nvPr>
        </p:nvSpPr>
        <p:spPr>
          <a:xfrm>
            <a:off x="-583323" y="0"/>
            <a:ext cx="9727324" cy="121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 smtClean="0"/>
              <a:t>PALM OIL IN </a:t>
            </a:r>
            <a:r>
              <a:rPr lang="nl-NL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COLOMBIA</a:t>
            </a:r>
            <a:endParaRPr sz="2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23" name="Google Shape;1223;p128" descr="palmo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766" y="25306"/>
            <a:ext cx="1127234" cy="111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Marieke\Marieke PI\MARIEKE LEEGWATER\Marieke als IPC\Teammeeting Carthagena 2018\Pictures incl Whats app\20180929_1115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260661" y="1818863"/>
            <a:ext cx="6949337" cy="33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9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8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28"/>
          <p:cNvSpPr txBox="1">
            <a:spLocks noGrp="1"/>
          </p:cNvSpPr>
          <p:nvPr>
            <p:ph type="body" idx="1"/>
          </p:nvPr>
        </p:nvSpPr>
        <p:spPr>
          <a:xfrm>
            <a:off x="-1433384" y="1301262"/>
            <a:ext cx="7512908" cy="55567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>
            <a:noAutofit/>
          </a:bodyPr>
          <a:lstStyle/>
          <a:p>
            <a:pPr marL="966788" indent="-342900">
              <a:spcBef>
                <a:spcPts val="600"/>
              </a:spcBef>
              <a:buClr>
                <a:srgbClr val="FF0000"/>
              </a:buClr>
            </a:pPr>
            <a:r>
              <a:rPr lang="nl-NL" b="1" dirty="0" smtClean="0"/>
              <a:t>2011 Single project </a:t>
            </a:r>
            <a:r>
              <a:rPr lang="nl-NL" b="1" dirty="0" err="1" smtClean="0"/>
              <a:t>with</a:t>
            </a:r>
            <a:r>
              <a:rPr lang="nl-NL" b="1" dirty="0" smtClean="0"/>
              <a:t> </a:t>
            </a:r>
            <a:r>
              <a:rPr lang="nl-NL" b="1" dirty="0" err="1" smtClean="0"/>
              <a:t>Oleoflores</a:t>
            </a:r>
            <a:endParaRPr lang="nl-NL" b="1" dirty="0" smtClean="0"/>
          </a:p>
          <a:p>
            <a:pPr marL="966788" indent="-342900">
              <a:spcBef>
                <a:spcPts val="600"/>
              </a:spcBef>
              <a:buClr>
                <a:srgbClr val="FF0000"/>
              </a:buClr>
            </a:pPr>
            <a:r>
              <a:rPr lang="nl-NL" b="1" dirty="0" smtClean="0"/>
              <a:t>2013-2016 FSP project support 5  companies </a:t>
            </a:r>
            <a:r>
              <a:rPr lang="nl-NL" b="1" dirty="0" err="1" smtClean="0"/>
              <a:t>with</a:t>
            </a:r>
            <a:r>
              <a:rPr lang="nl-NL" b="1" dirty="0" smtClean="0"/>
              <a:t> </a:t>
            </a:r>
            <a:r>
              <a:rPr lang="nl-NL" b="1" dirty="0" err="1" smtClean="0"/>
              <a:t>implementation</a:t>
            </a:r>
            <a:r>
              <a:rPr lang="nl-NL" b="1" dirty="0" smtClean="0"/>
              <a:t> RSPO</a:t>
            </a:r>
          </a:p>
          <a:p>
            <a:pPr marL="966788" indent="-342900">
              <a:spcBef>
                <a:spcPts val="600"/>
              </a:spcBef>
              <a:buClr>
                <a:srgbClr val="FF0000"/>
              </a:buClr>
            </a:pPr>
            <a:r>
              <a:rPr lang="nl-NL" b="1" dirty="0" smtClean="0"/>
              <a:t>2014 </a:t>
            </a:r>
            <a:r>
              <a:rPr lang="nl-NL" b="1" dirty="0" err="1" smtClean="0"/>
              <a:t>Sustainable</a:t>
            </a:r>
            <a:r>
              <a:rPr lang="nl-NL" b="1" dirty="0" smtClean="0"/>
              <a:t>  Trade Platform   </a:t>
            </a:r>
          </a:p>
          <a:p>
            <a:pPr marL="966788" indent="-342900">
              <a:spcBef>
                <a:spcPts val="600"/>
              </a:spcBef>
              <a:buClr>
                <a:srgbClr val="FF0000"/>
              </a:buClr>
            </a:pPr>
            <a:r>
              <a:rPr lang="nl-NL" b="1" dirty="0" smtClean="0"/>
              <a:t>2017- Zero </a:t>
            </a:r>
            <a:r>
              <a:rPr lang="nl-NL" b="1" dirty="0" err="1" smtClean="0"/>
              <a:t>deforestation</a:t>
            </a:r>
            <a:r>
              <a:rPr lang="nl-NL" b="1" dirty="0" smtClean="0"/>
              <a:t> commitment </a:t>
            </a:r>
            <a:r>
              <a:rPr lang="nl-NL" b="1" dirty="0" err="1" smtClean="0"/>
              <a:t>Colombian</a:t>
            </a:r>
            <a:r>
              <a:rPr lang="nl-NL" b="1" dirty="0" smtClean="0"/>
              <a:t> Palm Oil producers</a:t>
            </a:r>
          </a:p>
          <a:p>
            <a:pPr marL="966788" indent="-342900">
              <a:spcBef>
                <a:spcPts val="600"/>
              </a:spcBef>
              <a:buClr>
                <a:srgbClr val="FF0000"/>
              </a:buClr>
            </a:pPr>
            <a:r>
              <a:rPr lang="nl-NL" b="1" dirty="0" err="1" smtClean="0"/>
              <a:t>Smallholder</a:t>
            </a:r>
            <a:r>
              <a:rPr lang="nl-NL" b="1" dirty="0" smtClean="0"/>
              <a:t> </a:t>
            </a:r>
            <a:r>
              <a:rPr lang="nl-NL" b="1" dirty="0" err="1" smtClean="0"/>
              <a:t>inclusion</a:t>
            </a:r>
            <a:r>
              <a:rPr lang="nl-NL" b="1" dirty="0" smtClean="0"/>
              <a:t> &amp; support </a:t>
            </a:r>
            <a:r>
              <a:rPr lang="nl-NL" b="1" dirty="0" err="1" smtClean="0"/>
              <a:t>using</a:t>
            </a:r>
            <a:r>
              <a:rPr lang="nl-NL" b="1" dirty="0" smtClean="0"/>
              <a:t> </a:t>
            </a:r>
            <a:r>
              <a:rPr lang="nl-NL" b="1" dirty="0" err="1" smtClean="0"/>
              <a:t>Digitalisation</a:t>
            </a:r>
            <a:r>
              <a:rPr lang="nl-NL" b="1" dirty="0" smtClean="0"/>
              <a:t> </a:t>
            </a:r>
          </a:p>
          <a:p>
            <a:pPr marL="966788" indent="-342900">
              <a:spcBef>
                <a:spcPts val="600"/>
              </a:spcBef>
              <a:buClr>
                <a:srgbClr val="FF0000"/>
              </a:buClr>
            </a:pPr>
            <a:endParaRPr lang="nl-NL" b="1" dirty="0" smtClean="0"/>
          </a:p>
          <a:p>
            <a:pPr marL="966788" indent="-342900">
              <a:spcBef>
                <a:spcPts val="600"/>
              </a:spcBef>
              <a:buClr>
                <a:srgbClr val="FF0000"/>
              </a:buClr>
            </a:pPr>
            <a:endParaRPr lang="nl-NL" b="1" dirty="0" smtClean="0"/>
          </a:p>
          <a:p>
            <a:pPr marL="623888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nl-NL" b="1" dirty="0" smtClean="0"/>
              <a:t>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6788" marR="0" lvl="1" indent="-1905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6788" marR="0" lvl="1" indent="-1905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128"/>
          <p:cNvSpPr txBox="1">
            <a:spLocks noGrp="1"/>
          </p:cNvSpPr>
          <p:nvPr>
            <p:ph type="title"/>
          </p:nvPr>
        </p:nvSpPr>
        <p:spPr>
          <a:xfrm>
            <a:off x="-844952" y="0"/>
            <a:ext cx="9988953" cy="121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 smtClean="0"/>
              <a:t>SOLIDARIDAD PALM </a:t>
            </a:r>
            <a:br>
              <a:rPr lang="nl-NL" sz="2800" dirty="0" smtClean="0"/>
            </a:br>
            <a:r>
              <a:rPr lang="nl-NL" sz="2800" dirty="0" smtClean="0"/>
              <a:t>PROGRAMME IN COLOMBIA</a:t>
            </a:r>
            <a:endParaRPr sz="2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23" name="Google Shape;1223;p128" descr="palmo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766" y="25306"/>
            <a:ext cx="1127234" cy="111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Marieke\Marieke PI\MARIEKE LEEGWATER\Marieke als IPC\Teammeeting Carthagena 2018\Pictures incl Whats app\20180929_1310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288221" y="1797269"/>
            <a:ext cx="6858002" cy="32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8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28"/>
          <p:cNvSpPr txBox="1">
            <a:spLocks noGrp="1"/>
          </p:cNvSpPr>
          <p:nvPr>
            <p:ph type="body" idx="1"/>
          </p:nvPr>
        </p:nvSpPr>
        <p:spPr>
          <a:xfrm>
            <a:off x="-1309814" y="1024760"/>
            <a:ext cx="5802986" cy="583324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>
            <a:noAutofit/>
          </a:bodyPr>
          <a:lstStyle/>
          <a:p>
            <a:pPr marL="623888" indent="-269875">
              <a:buClr>
                <a:srgbClr val="FF0000"/>
              </a:buClr>
              <a:buSzPts val="2800"/>
            </a:pPr>
            <a:r>
              <a:rPr lang="nl-NL" sz="2000" b="1" dirty="0"/>
              <a:t>Goal: </a:t>
            </a:r>
            <a:r>
              <a:rPr lang="nl-NL" sz="2000" b="1" dirty="0" err="1"/>
              <a:t>Improve</a:t>
            </a:r>
            <a:r>
              <a:rPr lang="nl-NL" sz="2000" b="1" dirty="0"/>
              <a:t> </a:t>
            </a:r>
            <a:r>
              <a:rPr lang="nl-NL" sz="2000" b="1" dirty="0" err="1"/>
              <a:t>livelihood</a:t>
            </a:r>
            <a:r>
              <a:rPr lang="nl-NL" sz="2000" b="1" dirty="0"/>
              <a:t> </a:t>
            </a:r>
            <a:r>
              <a:rPr lang="nl-NL" sz="2000" b="1" dirty="0" err="1"/>
              <a:t>and</a:t>
            </a:r>
            <a:r>
              <a:rPr lang="nl-NL" sz="2000" b="1" dirty="0"/>
              <a:t> </a:t>
            </a:r>
            <a:r>
              <a:rPr lang="nl-NL" sz="2000" b="1" dirty="0" err="1" smtClean="0"/>
              <a:t>sustainability</a:t>
            </a:r>
            <a:r>
              <a:rPr lang="nl-NL" sz="2000" b="1" dirty="0" smtClean="0"/>
              <a:t> performance of </a:t>
            </a:r>
            <a:r>
              <a:rPr lang="nl-NL" sz="2000" b="1" dirty="0" err="1" smtClean="0"/>
              <a:t>oil</a:t>
            </a:r>
            <a:r>
              <a:rPr lang="nl-NL" sz="2000" b="1" dirty="0" smtClean="0"/>
              <a:t> palm </a:t>
            </a:r>
            <a:r>
              <a:rPr lang="nl-NL" sz="2000" b="1" dirty="0" err="1" smtClean="0"/>
              <a:t>smallholders</a:t>
            </a:r>
            <a:r>
              <a:rPr lang="nl-NL" sz="2000" b="1" dirty="0" smtClean="0"/>
              <a:t>   </a:t>
            </a:r>
          </a:p>
          <a:p>
            <a:pPr marL="623888" indent="-269875">
              <a:buClr>
                <a:srgbClr val="FF0000"/>
              </a:buClr>
              <a:buSzPts val="2800"/>
            </a:pPr>
            <a:r>
              <a:rPr lang="nl-NL" sz="2000" b="1" dirty="0" err="1" smtClean="0"/>
              <a:t>Objective</a:t>
            </a:r>
            <a:r>
              <a:rPr lang="nl-NL" sz="2000" b="1" dirty="0" smtClean="0"/>
              <a:t>: </a:t>
            </a:r>
            <a:r>
              <a:rPr lang="nl-NL" sz="2000" b="1" dirty="0" err="1" smtClean="0"/>
              <a:t>Create</a:t>
            </a:r>
            <a:r>
              <a:rPr lang="nl-NL" sz="2000" b="1" dirty="0"/>
              <a:t>, Pilot </a:t>
            </a:r>
            <a:r>
              <a:rPr lang="nl-NL" sz="2000" b="1" dirty="0" err="1"/>
              <a:t>and</a:t>
            </a:r>
            <a:r>
              <a:rPr lang="nl-NL" sz="2000" b="1" dirty="0"/>
              <a:t> </a:t>
            </a:r>
            <a:r>
              <a:rPr lang="nl-NL" sz="2000" b="1" dirty="0" err="1"/>
              <a:t>Scale</a:t>
            </a:r>
            <a:r>
              <a:rPr lang="nl-NL" sz="2000" b="1" dirty="0"/>
              <a:t> Up digital </a:t>
            </a:r>
            <a:r>
              <a:rPr lang="nl-NL" sz="2000" b="1" dirty="0" smtClean="0"/>
              <a:t>tool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 smtClean="0"/>
              <a:t>facilitate</a:t>
            </a:r>
            <a:r>
              <a:rPr lang="nl-NL" sz="2000" b="1" dirty="0" smtClean="0"/>
              <a:t> </a:t>
            </a:r>
            <a:r>
              <a:rPr lang="nl-NL" sz="2000" b="1" dirty="0"/>
              <a:t>farmer extension </a:t>
            </a:r>
            <a:endParaRPr lang="nl-NL" sz="2000" b="1" dirty="0" smtClean="0"/>
          </a:p>
          <a:p>
            <a:pPr marL="623888" indent="-269875">
              <a:buClr>
                <a:srgbClr val="FF0000"/>
              </a:buClr>
              <a:buSzPts val="2800"/>
            </a:pPr>
            <a:r>
              <a:rPr lang="nl-NL" sz="2000" b="1" dirty="0" err="1" smtClean="0"/>
              <a:t>Functionalities</a:t>
            </a:r>
            <a:endParaRPr lang="nl-NL" sz="2000" b="1" dirty="0" smtClean="0"/>
          </a:p>
          <a:p>
            <a:pPr marL="1538288" lvl="2" indent="-269875">
              <a:spcBef>
                <a:spcPts val="0"/>
              </a:spcBef>
              <a:buClr>
                <a:srgbClr val="FF0000"/>
              </a:buClr>
              <a:buSzPts val="2800"/>
            </a:pPr>
            <a:r>
              <a:rPr lang="nl-NL" dirty="0" smtClean="0"/>
              <a:t>Diagnosis </a:t>
            </a:r>
            <a:r>
              <a:rPr lang="nl-NL" dirty="0"/>
              <a:t>tool </a:t>
            </a:r>
            <a:r>
              <a:rPr lang="nl-NL" dirty="0" err="1"/>
              <a:t>facilitating</a:t>
            </a:r>
            <a:r>
              <a:rPr lang="nl-NL" dirty="0"/>
              <a:t> </a:t>
            </a:r>
            <a:r>
              <a:rPr lang="nl-NL" dirty="0" err="1"/>
              <a:t>self</a:t>
            </a:r>
            <a:r>
              <a:rPr lang="nl-NL" dirty="0"/>
              <a:t> assessment</a:t>
            </a:r>
          </a:p>
          <a:p>
            <a:pPr marL="1538288" lvl="2" indent="-269875">
              <a:spcBef>
                <a:spcPts val="0"/>
              </a:spcBef>
              <a:buClr>
                <a:srgbClr val="FF0000"/>
              </a:buClr>
              <a:buSzPts val="2800"/>
            </a:pPr>
            <a:r>
              <a:rPr lang="nl-NL" dirty="0" err="1"/>
              <a:t>Decision</a:t>
            </a:r>
            <a:r>
              <a:rPr lang="nl-NL" dirty="0"/>
              <a:t> support tool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facilitate</a:t>
            </a:r>
            <a:r>
              <a:rPr lang="nl-NL" dirty="0"/>
              <a:t> development of </a:t>
            </a:r>
            <a:r>
              <a:rPr lang="nl-NL" dirty="0" err="1"/>
              <a:t>work</a:t>
            </a:r>
            <a:r>
              <a:rPr lang="nl-NL" dirty="0"/>
              <a:t> plan </a:t>
            </a:r>
          </a:p>
          <a:p>
            <a:pPr marL="1538288" lvl="2" indent="-269875">
              <a:spcBef>
                <a:spcPts val="0"/>
              </a:spcBef>
              <a:buClr>
                <a:srgbClr val="FF0000"/>
              </a:buClr>
              <a:buSzPts val="2800"/>
            </a:pPr>
            <a:r>
              <a:rPr lang="nl-NL" dirty="0" err="1" smtClean="0"/>
              <a:t>Provide</a:t>
            </a:r>
            <a:r>
              <a:rPr lang="nl-NL" dirty="0" smtClean="0"/>
              <a:t> </a:t>
            </a:r>
            <a:r>
              <a:rPr lang="nl-NL" dirty="0" err="1" smtClean="0"/>
              <a:t>continuous</a:t>
            </a:r>
            <a:r>
              <a:rPr lang="nl-NL" dirty="0" smtClean="0"/>
              <a:t> </a:t>
            </a:r>
            <a:r>
              <a:rPr lang="nl-NL" dirty="0" err="1"/>
              <a:t>improvement</a:t>
            </a:r>
            <a:r>
              <a:rPr lang="nl-NL" dirty="0"/>
              <a:t> </a:t>
            </a:r>
            <a:r>
              <a:rPr lang="nl-NL" dirty="0" err="1"/>
              <a:t>methodology</a:t>
            </a:r>
            <a:endParaRPr lang="nl-NL" dirty="0"/>
          </a:p>
          <a:p>
            <a:pPr marL="623888" indent="-269875">
              <a:buClr>
                <a:srgbClr val="FF0000"/>
              </a:buClr>
              <a:buSzPts val="2800"/>
            </a:pPr>
            <a:endParaRPr lang="nl-NL" b="1" dirty="0" smtClean="0"/>
          </a:p>
        </p:txBody>
      </p:sp>
      <p:sp>
        <p:nvSpPr>
          <p:cNvPr id="1222" name="Google Shape;1222;p128"/>
          <p:cNvSpPr txBox="1">
            <a:spLocks noGrp="1"/>
          </p:cNvSpPr>
          <p:nvPr>
            <p:ph type="title"/>
          </p:nvPr>
        </p:nvSpPr>
        <p:spPr>
          <a:xfrm>
            <a:off x="-583323" y="0"/>
            <a:ext cx="9727324" cy="121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 smtClean="0"/>
              <a:t>THE FARMING </a:t>
            </a:r>
            <a:br>
              <a:rPr lang="nl-NL" sz="2800" dirty="0" smtClean="0"/>
            </a:br>
            <a:r>
              <a:rPr lang="nl-NL" sz="2800" dirty="0" smtClean="0"/>
              <a:t>SOLUTION TOOL</a:t>
            </a:r>
            <a:endParaRPr sz="2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23" name="Google Shape;1223;p128" descr="palmo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766" y="25306"/>
            <a:ext cx="1127234" cy="111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20474" r="49593" b="4873"/>
          <a:stretch/>
        </p:blipFill>
        <p:spPr bwMode="auto">
          <a:xfrm>
            <a:off x="4466570" y="-86806"/>
            <a:ext cx="5271589" cy="69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8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28"/>
          <p:cNvSpPr txBox="1">
            <a:spLocks noGrp="1"/>
          </p:cNvSpPr>
          <p:nvPr>
            <p:ph type="body" idx="1"/>
          </p:nvPr>
        </p:nvSpPr>
        <p:spPr>
          <a:xfrm>
            <a:off x="-1545021" y="1143850"/>
            <a:ext cx="7100869" cy="57141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>
            <a:noAutofit/>
          </a:bodyPr>
          <a:lstStyle/>
          <a:p>
            <a:pPr marL="1081088" lvl="1" indent="-269875">
              <a:spcBef>
                <a:spcPts val="0"/>
              </a:spcBef>
              <a:buClr>
                <a:srgbClr val="FF0000"/>
              </a:buClr>
              <a:buSzPts val="2800"/>
            </a:pPr>
            <a:r>
              <a:rPr lang="nl-NL" sz="3200" b="1" dirty="0" smtClean="0"/>
              <a:t>Henkel supports </a:t>
            </a:r>
            <a:r>
              <a:rPr lang="nl-NL" sz="3200" b="1" dirty="0" err="1" smtClean="0"/>
              <a:t>for</a:t>
            </a:r>
            <a:r>
              <a:rPr lang="nl-NL" sz="3200" b="1" dirty="0" smtClean="0"/>
              <a:t> 3 </a:t>
            </a:r>
            <a:r>
              <a:rPr lang="nl-NL" sz="3200" b="1" dirty="0" err="1" smtClean="0"/>
              <a:t>years</a:t>
            </a:r>
            <a:r>
              <a:rPr lang="nl-NL" sz="3200" b="1" dirty="0" smtClean="0"/>
              <a:t> (2018-2021) </a:t>
            </a:r>
          </a:p>
          <a:p>
            <a:pPr marL="1081088" lvl="1" indent="-269875">
              <a:spcBef>
                <a:spcPts val="0"/>
              </a:spcBef>
              <a:buClr>
                <a:srgbClr val="FF0000"/>
              </a:buClr>
              <a:buSzPts val="2800"/>
            </a:pPr>
            <a:r>
              <a:rPr lang="nl-NL" sz="3200" b="1" u="none" strike="noStrike" cap="none" dirty="0" smtClean="0">
                <a:solidFill>
                  <a:schemeClr val="dk1"/>
                </a:solidFill>
                <a:sym typeface="Arial"/>
              </a:rPr>
              <a:t>Focus </a:t>
            </a:r>
            <a:r>
              <a:rPr lang="nl-NL" sz="3200" b="1" u="none" strike="noStrike" cap="none" dirty="0" err="1" smtClean="0">
                <a:solidFill>
                  <a:schemeClr val="dk1"/>
                </a:solidFill>
                <a:sym typeface="Arial"/>
              </a:rPr>
              <a:t>group</a:t>
            </a:r>
            <a:r>
              <a:rPr lang="nl-NL" sz="3200" b="1" u="none" strike="noStrike" cap="none" dirty="0" smtClean="0">
                <a:solidFill>
                  <a:schemeClr val="dk1"/>
                </a:solidFill>
                <a:sym typeface="Arial"/>
              </a:rPr>
              <a:t>: 650 </a:t>
            </a:r>
            <a:r>
              <a:rPr lang="nl-NL" sz="3200" b="1" u="none" strike="noStrike" cap="none" dirty="0" err="1" smtClean="0">
                <a:solidFill>
                  <a:schemeClr val="dk1"/>
                </a:solidFill>
                <a:sym typeface="Arial"/>
              </a:rPr>
              <a:t>smallholders</a:t>
            </a:r>
            <a:r>
              <a:rPr lang="nl-NL" sz="3200" b="1" u="none" strike="noStrike" cap="none" dirty="0" smtClean="0">
                <a:solidFill>
                  <a:schemeClr val="dk1"/>
                </a:solidFill>
                <a:sym typeface="Arial"/>
              </a:rPr>
              <a:t> (250 in </a:t>
            </a:r>
            <a:r>
              <a:rPr lang="nl-NL" sz="3200" b="1" u="none" strike="noStrike" cap="none" dirty="0" err="1" smtClean="0">
                <a:solidFill>
                  <a:schemeClr val="dk1"/>
                </a:solidFill>
                <a:sym typeface="Arial"/>
              </a:rPr>
              <a:t>Tumaco</a:t>
            </a:r>
            <a:r>
              <a:rPr lang="nl-NL" sz="3200" b="1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sz="3200" b="1" u="none" strike="noStrike" cap="none" dirty="0" err="1" smtClean="0">
                <a:solidFill>
                  <a:schemeClr val="dk1"/>
                </a:solidFill>
                <a:sym typeface="Arial"/>
              </a:rPr>
              <a:t>and</a:t>
            </a:r>
            <a:r>
              <a:rPr lang="nl-NL" sz="3200" b="1" u="none" strike="noStrike" cap="none" dirty="0" smtClean="0">
                <a:solidFill>
                  <a:schemeClr val="dk1"/>
                </a:solidFill>
                <a:sym typeface="Arial"/>
              </a:rPr>
              <a:t> 400 in Central North of Colombia)</a:t>
            </a:r>
          </a:p>
          <a:p>
            <a:pPr marL="811213" lvl="1" indent="0">
              <a:spcBef>
                <a:spcPts val="0"/>
              </a:spcBef>
              <a:buClr>
                <a:srgbClr val="FF0000"/>
              </a:buClr>
              <a:buSzPts val="2800"/>
              <a:buNone/>
            </a:pPr>
            <a:endParaRPr lang="nl-NL" sz="3200" b="1" u="none" strike="noStrike" cap="none" dirty="0" smtClean="0">
              <a:solidFill>
                <a:schemeClr val="dk1"/>
              </a:solidFill>
              <a:sym typeface="Arial"/>
            </a:endParaRPr>
          </a:p>
        </p:txBody>
      </p:sp>
      <p:sp>
        <p:nvSpPr>
          <p:cNvPr id="1222" name="Google Shape;1222;p128"/>
          <p:cNvSpPr txBox="1">
            <a:spLocks noGrp="1"/>
          </p:cNvSpPr>
          <p:nvPr>
            <p:ph type="title"/>
          </p:nvPr>
        </p:nvSpPr>
        <p:spPr>
          <a:xfrm>
            <a:off x="-583323" y="0"/>
            <a:ext cx="9727324" cy="121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 smtClean="0"/>
              <a:t>PARTNERS</a:t>
            </a:r>
            <a:endParaRPr sz="2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23" name="Google Shape;1223;p128" descr="palmo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766" y="25306"/>
            <a:ext cx="1127234" cy="111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Marieke\Marieke PI\Fonap\Oktober 2018\PalmaCatatumbo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5848" y="0"/>
            <a:ext cx="3588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8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28"/>
          <p:cNvSpPr txBox="1">
            <a:spLocks noGrp="1"/>
          </p:cNvSpPr>
          <p:nvPr>
            <p:ph type="body" idx="1"/>
          </p:nvPr>
        </p:nvSpPr>
        <p:spPr>
          <a:xfrm>
            <a:off x="-1309814" y="1301262"/>
            <a:ext cx="6906574" cy="55567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>
            <a:noAutofit/>
          </a:bodyPr>
          <a:lstStyle/>
          <a:p>
            <a:pPr marL="1062038" lvl="1" indent="-285750">
              <a:buClr>
                <a:srgbClr val="FF0000"/>
              </a:buClr>
              <a:buSzPts val="2400"/>
            </a:pPr>
            <a:r>
              <a:rPr lang="nl-NL" sz="1800" b="1" dirty="0" err="1" smtClean="0"/>
              <a:t>Fedepalma</a:t>
            </a:r>
            <a:r>
              <a:rPr lang="nl-NL" sz="1800" b="1" dirty="0" smtClean="0"/>
              <a:t> found </a:t>
            </a:r>
            <a:r>
              <a:rPr lang="nl-NL" sz="1800" b="1" dirty="0" err="1" smtClean="0"/>
              <a:t>the</a:t>
            </a:r>
            <a:r>
              <a:rPr lang="nl-NL" sz="1800" b="1" dirty="0" smtClean="0"/>
              <a:t> Henkel project as </a:t>
            </a:r>
            <a:r>
              <a:rPr lang="nl-NL" sz="1800" b="1" dirty="0" err="1" smtClean="0"/>
              <a:t>an</a:t>
            </a:r>
            <a:r>
              <a:rPr lang="nl-NL" sz="1800" b="1" dirty="0" smtClean="0"/>
              <a:t> opportunity </a:t>
            </a:r>
            <a:r>
              <a:rPr lang="nl-NL" sz="1800" b="1" dirty="0" err="1" smtClean="0"/>
              <a:t>for</a:t>
            </a:r>
            <a:r>
              <a:rPr lang="nl-NL" sz="1800" b="1" dirty="0" smtClean="0"/>
              <a:t> the first step of </a:t>
            </a:r>
            <a:r>
              <a:rPr lang="nl-NL" sz="1800" b="1" dirty="0" err="1" smtClean="0"/>
              <a:t>their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national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sustainability</a:t>
            </a:r>
            <a:r>
              <a:rPr lang="nl-NL" sz="1800" b="1" dirty="0"/>
              <a:t> </a:t>
            </a:r>
            <a:r>
              <a:rPr lang="nl-NL" sz="1800" b="1" dirty="0" err="1" smtClean="0"/>
              <a:t>strategy</a:t>
            </a:r>
            <a:endParaRPr lang="nl-NL" sz="1800" b="1" dirty="0" smtClean="0"/>
          </a:p>
          <a:p>
            <a:pPr marL="1062038" lvl="1" indent="-285750">
              <a:buClr>
                <a:srgbClr val="FF0000"/>
              </a:buClr>
              <a:buSzPts val="2400"/>
            </a:pPr>
            <a:r>
              <a:rPr lang="nl-NL" sz="1800" b="1" dirty="0" err="1" smtClean="0"/>
              <a:t>With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Fedepalma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Solidaridad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will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implement</a:t>
            </a:r>
            <a:endParaRPr lang="nl-NL" sz="1800" b="1" dirty="0" smtClean="0"/>
          </a:p>
          <a:p>
            <a:pPr marL="1519238" lvl="2" indent="-285750">
              <a:buClr>
                <a:srgbClr val="FF0000"/>
              </a:buClr>
              <a:buSzPts val="2400"/>
            </a:pPr>
            <a:r>
              <a:rPr lang="nl-NL" sz="1400" b="1" dirty="0" err="1" smtClean="0"/>
              <a:t>Farming</a:t>
            </a:r>
            <a:r>
              <a:rPr lang="nl-NL" sz="1400" b="1" dirty="0" smtClean="0"/>
              <a:t> Solution + Extension Solution</a:t>
            </a:r>
          </a:p>
          <a:p>
            <a:pPr marL="1519238" lvl="2" indent="-285750">
              <a:buClr>
                <a:srgbClr val="FF0000"/>
              </a:buClr>
              <a:buSzPts val="2400"/>
            </a:pPr>
            <a:r>
              <a:rPr lang="nl-NL" sz="1400" b="1" dirty="0" err="1" smtClean="0"/>
              <a:t>Extensionists</a:t>
            </a:r>
            <a:r>
              <a:rPr lang="nl-NL" sz="1400" b="1" dirty="0" smtClean="0"/>
              <a:t> of the </a:t>
            </a:r>
            <a:r>
              <a:rPr lang="nl-NL" sz="1400" b="1" dirty="0" err="1" smtClean="0"/>
              <a:t>mills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verify</a:t>
            </a:r>
            <a:r>
              <a:rPr lang="nl-NL" sz="1400" b="1" dirty="0" smtClean="0"/>
              <a:t>, assist </a:t>
            </a:r>
            <a:r>
              <a:rPr lang="nl-NL" sz="1400" b="1" dirty="0" err="1" smtClean="0"/>
              <a:t>and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teach</a:t>
            </a:r>
            <a:r>
              <a:rPr lang="nl-NL" sz="1400" b="1" dirty="0" smtClean="0"/>
              <a:t>. </a:t>
            </a:r>
            <a:r>
              <a:rPr lang="nl-NL" sz="1400" b="1" dirty="0" err="1" smtClean="0"/>
              <a:t>Extesionists</a:t>
            </a:r>
            <a:r>
              <a:rPr lang="nl-NL" sz="1400" b="1" dirty="0" smtClean="0"/>
              <a:t> of </a:t>
            </a:r>
            <a:r>
              <a:rPr lang="nl-NL" sz="1400" b="1" dirty="0" err="1" smtClean="0"/>
              <a:t>Cenipalma</a:t>
            </a:r>
            <a:r>
              <a:rPr lang="nl-NL" sz="1400" b="1" dirty="0" smtClean="0"/>
              <a:t> (</a:t>
            </a:r>
            <a:r>
              <a:rPr lang="nl-NL" sz="1400" b="1" dirty="0" err="1" smtClean="0"/>
              <a:t>Colombian</a:t>
            </a:r>
            <a:r>
              <a:rPr lang="nl-NL" sz="1400" b="1" dirty="0" smtClean="0"/>
              <a:t> Research Center </a:t>
            </a:r>
            <a:r>
              <a:rPr lang="nl-NL" sz="1400" b="1" dirty="0" err="1" smtClean="0"/>
              <a:t>for</a:t>
            </a:r>
            <a:r>
              <a:rPr lang="nl-NL" sz="1400" b="1" dirty="0" smtClean="0"/>
              <a:t> Palm Oil) complement </a:t>
            </a:r>
            <a:r>
              <a:rPr lang="nl-NL" sz="1400" b="1" dirty="0" err="1" smtClean="0"/>
              <a:t>with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their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knowledge</a:t>
            </a:r>
            <a:endParaRPr lang="nl-NL" sz="1400" b="1" dirty="0" smtClean="0"/>
          </a:p>
          <a:p>
            <a:pPr marL="1062038" lvl="1" indent="-285750">
              <a:buClr>
                <a:srgbClr val="FF0000"/>
              </a:buClr>
              <a:buSzPts val="2400"/>
            </a:pPr>
            <a:r>
              <a:rPr lang="nl-NL" sz="1800" b="1" dirty="0"/>
              <a:t>P</a:t>
            </a:r>
            <a:r>
              <a:rPr lang="nl-NL" sz="1800" b="1" dirty="0" smtClean="0"/>
              <a:t>ilot </a:t>
            </a:r>
            <a:r>
              <a:rPr lang="nl-NL" sz="1800" b="1" dirty="0" err="1"/>
              <a:t>with</a:t>
            </a:r>
            <a:r>
              <a:rPr lang="nl-NL" sz="1800" b="1" dirty="0"/>
              <a:t> 130 </a:t>
            </a:r>
            <a:r>
              <a:rPr lang="nl-NL" sz="1800" b="1" dirty="0" err="1"/>
              <a:t>smallholders</a:t>
            </a:r>
            <a:r>
              <a:rPr lang="nl-NL" sz="1800" b="1" dirty="0"/>
              <a:t> in 2018 (</a:t>
            </a:r>
            <a:r>
              <a:rPr lang="nl-NL" sz="1800" b="1" dirty="0" err="1"/>
              <a:t>all</a:t>
            </a:r>
            <a:r>
              <a:rPr lang="nl-NL" sz="1800" b="1" dirty="0"/>
              <a:t> 4 palm </a:t>
            </a:r>
            <a:r>
              <a:rPr lang="nl-NL" sz="1800" b="1" dirty="0" err="1"/>
              <a:t>oil</a:t>
            </a:r>
            <a:r>
              <a:rPr lang="nl-NL" sz="1800" b="1" dirty="0"/>
              <a:t> </a:t>
            </a:r>
            <a:r>
              <a:rPr lang="nl-NL" sz="1800" b="1" dirty="0" err="1"/>
              <a:t>regions</a:t>
            </a:r>
            <a:r>
              <a:rPr lang="nl-NL" sz="1800" b="1" dirty="0"/>
              <a:t> in Colombia), </a:t>
            </a:r>
            <a:endParaRPr lang="nl-NL" sz="1800" b="1" dirty="0" smtClean="0"/>
          </a:p>
          <a:p>
            <a:pPr marL="1062038" lvl="1" indent="-285750">
              <a:buClr>
                <a:srgbClr val="FF0000"/>
              </a:buClr>
              <a:buSzPts val="2400"/>
            </a:pPr>
            <a:r>
              <a:rPr lang="nl-NL" sz="1800" b="1" dirty="0"/>
              <a:t>A</a:t>
            </a:r>
            <a:r>
              <a:rPr lang="nl-NL" sz="1800" b="1" dirty="0" smtClean="0"/>
              <a:t>t </a:t>
            </a:r>
            <a:r>
              <a:rPr lang="nl-NL" sz="1800" b="1" dirty="0" err="1"/>
              <a:t>least</a:t>
            </a:r>
            <a:r>
              <a:rPr lang="nl-NL" sz="1800" b="1" dirty="0"/>
              <a:t> 1.700 </a:t>
            </a:r>
            <a:r>
              <a:rPr lang="nl-NL" sz="1800" b="1" dirty="0" err="1"/>
              <a:t>smallholders</a:t>
            </a:r>
            <a:r>
              <a:rPr lang="nl-NL" sz="1800" b="1" dirty="0"/>
              <a:t> in </a:t>
            </a:r>
            <a:r>
              <a:rPr lang="nl-NL" sz="1800" b="1" dirty="0" smtClean="0"/>
              <a:t>2019 </a:t>
            </a:r>
            <a:r>
              <a:rPr lang="nl-NL" sz="1800" b="1" dirty="0"/>
              <a:t>(650 of </a:t>
            </a:r>
            <a:r>
              <a:rPr lang="nl-NL" sz="1800" b="1" dirty="0" err="1"/>
              <a:t>Henkel´s</a:t>
            </a:r>
            <a:r>
              <a:rPr lang="nl-NL" sz="1800" b="1" dirty="0"/>
              <a:t> project + 1.050), </a:t>
            </a:r>
            <a:endParaRPr lang="nl-NL" sz="1800" b="1" dirty="0" smtClean="0"/>
          </a:p>
          <a:p>
            <a:pPr marL="1062038" lvl="1" indent="-285750">
              <a:buClr>
                <a:srgbClr val="FF0000"/>
              </a:buClr>
              <a:buSzPts val="2400"/>
            </a:pPr>
            <a:r>
              <a:rPr lang="nl-NL" sz="1800" b="1" dirty="0" err="1"/>
              <a:t>S</a:t>
            </a:r>
            <a:r>
              <a:rPr lang="nl-NL" sz="1800" b="1" dirty="0" err="1" smtClean="0"/>
              <a:t>cale</a:t>
            </a:r>
            <a:r>
              <a:rPr lang="nl-NL" sz="1800" b="1" dirty="0" smtClean="0"/>
              <a:t> </a:t>
            </a:r>
            <a:r>
              <a:rPr lang="nl-NL" sz="1800" b="1" dirty="0"/>
              <a:t>up </a:t>
            </a:r>
            <a:r>
              <a:rPr lang="nl-NL" sz="1800" b="1" dirty="0" err="1"/>
              <a:t>to</a:t>
            </a:r>
            <a:r>
              <a:rPr lang="nl-NL" sz="1800" b="1" dirty="0"/>
              <a:t> </a:t>
            </a:r>
            <a:r>
              <a:rPr lang="nl-NL" sz="1800" b="1" dirty="0" err="1"/>
              <a:t>all</a:t>
            </a:r>
            <a:r>
              <a:rPr lang="nl-NL" sz="1800" b="1" dirty="0"/>
              <a:t> 5.000 </a:t>
            </a:r>
            <a:r>
              <a:rPr lang="nl-NL" sz="1800" b="1" dirty="0" smtClean="0"/>
              <a:t>small </a:t>
            </a:r>
            <a:r>
              <a:rPr lang="nl-NL" sz="1800" b="1" dirty="0" err="1" smtClean="0"/>
              <a:t>scale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and</a:t>
            </a:r>
            <a:r>
              <a:rPr lang="nl-NL" sz="1800" b="1" dirty="0" smtClean="0"/>
              <a:t> medium </a:t>
            </a:r>
            <a:r>
              <a:rPr lang="nl-NL" sz="1800" b="1" dirty="0" err="1" smtClean="0"/>
              <a:t>growers</a:t>
            </a:r>
            <a:r>
              <a:rPr lang="nl-NL" sz="1800" b="1" dirty="0" smtClean="0"/>
              <a:t> </a:t>
            </a:r>
            <a:r>
              <a:rPr lang="nl-NL" sz="1800" b="1" dirty="0"/>
              <a:t>in </a:t>
            </a:r>
            <a:r>
              <a:rPr lang="nl-NL" sz="1800" b="1" dirty="0" smtClean="0"/>
              <a:t>2020.</a:t>
            </a:r>
            <a:endParaRPr lang="nl-NL" sz="1800" b="1" dirty="0"/>
          </a:p>
          <a:p>
            <a:pPr marL="776288" lvl="1" indent="0">
              <a:buClr>
                <a:srgbClr val="FF0000"/>
              </a:buClr>
              <a:buSzPts val="2400"/>
              <a:buNone/>
            </a:pPr>
            <a:endParaRPr lang="nl-NL" sz="1800" b="1" dirty="0"/>
          </a:p>
          <a:p>
            <a:pPr marL="1062038" lvl="1" indent="-285750">
              <a:buClr>
                <a:srgbClr val="FF0000"/>
              </a:buClr>
              <a:buSzPts val="2400"/>
            </a:pPr>
            <a:endParaRPr sz="1800" b="1" dirty="0"/>
          </a:p>
          <a:p>
            <a:pPr marL="966788" marR="0" lvl="1" indent="-1905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128"/>
          <p:cNvSpPr txBox="1">
            <a:spLocks noGrp="1"/>
          </p:cNvSpPr>
          <p:nvPr>
            <p:ph type="title"/>
          </p:nvPr>
        </p:nvSpPr>
        <p:spPr>
          <a:xfrm>
            <a:off x="-583323" y="0"/>
            <a:ext cx="9727324" cy="121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 smtClean="0"/>
              <a:t>PARTNERS</a:t>
            </a:r>
            <a:endParaRPr sz="2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23" name="Google Shape;1223;p128" descr="palmo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766" y="25306"/>
            <a:ext cx="1127234" cy="111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\\SOAD-SRV001\UserFolders$\MariekeL\Pictures\2014 Latam trip Honduras Ecuador Colombia jan 2014\11-DSC050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6760" y="25306"/>
            <a:ext cx="3799488" cy="68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28"/>
          <p:cNvSpPr txBox="1">
            <a:spLocks noGrp="1"/>
          </p:cNvSpPr>
          <p:nvPr>
            <p:ph type="body" idx="1"/>
          </p:nvPr>
        </p:nvSpPr>
        <p:spPr>
          <a:xfrm>
            <a:off x="-205740" y="1301262"/>
            <a:ext cx="9349740" cy="55567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>
            <a:noAutofit/>
          </a:bodyPr>
          <a:lstStyle/>
          <a:p>
            <a:pPr marL="319088" indent="0">
              <a:buClr>
                <a:srgbClr val="FF0000"/>
              </a:buClr>
              <a:buNone/>
            </a:pPr>
            <a:endParaRPr lang="nl-NL" sz="2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128"/>
          <p:cNvSpPr txBox="1">
            <a:spLocks noGrp="1"/>
          </p:cNvSpPr>
          <p:nvPr>
            <p:ph type="title"/>
          </p:nvPr>
        </p:nvSpPr>
        <p:spPr>
          <a:xfrm>
            <a:off x="-583323" y="0"/>
            <a:ext cx="9727324" cy="121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661988" indent="-342900"/>
            <a:r>
              <a:rPr lang="nl-NL" sz="2800" b="1" dirty="0" smtClean="0">
                <a:latin typeface="Arial"/>
                <a:ea typeface="Arial"/>
                <a:cs typeface="Arial"/>
                <a:sym typeface="Arial"/>
              </a:rPr>
              <a:t>STEPWISE APPPROACH</a:t>
            </a:r>
            <a:endParaRPr lang="nl-NL" sz="28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3" name="Google Shape;1223;p128" descr="palmoi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6766" y="25306"/>
            <a:ext cx="1127234" cy="11185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125634"/>
              </p:ext>
            </p:extLst>
          </p:nvPr>
        </p:nvGraphicFramePr>
        <p:xfrm>
          <a:off x="0" y="1871663"/>
          <a:ext cx="9144000" cy="436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127930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8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28"/>
          <p:cNvSpPr txBox="1">
            <a:spLocks noGrp="1"/>
          </p:cNvSpPr>
          <p:nvPr>
            <p:ph type="body" idx="1"/>
          </p:nvPr>
        </p:nvSpPr>
        <p:spPr>
          <a:xfrm>
            <a:off x="-205740" y="1301262"/>
            <a:ext cx="9349740" cy="55567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>
            <a:noAutofit/>
          </a:bodyPr>
          <a:lstStyle/>
          <a:p>
            <a:pPr marL="776288" indent="-457200">
              <a:buClr>
                <a:srgbClr val="FF0000"/>
              </a:buClr>
              <a:buFontTx/>
              <a:buChar char="•"/>
            </a:pP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Baseline of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sustainability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status of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all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smallholders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in Colombia (low, medium or high performance)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to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know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and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show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how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sustainable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they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are.</a:t>
            </a:r>
          </a:p>
          <a:p>
            <a:pPr marL="776288" indent="-457200">
              <a:buClr>
                <a:srgbClr val="FF0000"/>
              </a:buClr>
              <a:buFontTx/>
              <a:buChar char="•"/>
            </a:pPr>
            <a:r>
              <a:rPr lang="nl-NL" b="1" dirty="0" smtClean="0"/>
              <a:t>Risk level status </a:t>
            </a:r>
            <a:r>
              <a:rPr lang="nl-NL" b="1" dirty="0" err="1" smtClean="0"/>
              <a:t>to</a:t>
            </a:r>
            <a:r>
              <a:rPr lang="nl-NL" b="1" dirty="0" smtClean="0"/>
              <a:t> focus on the </a:t>
            </a:r>
            <a:r>
              <a:rPr lang="nl-NL" b="1" dirty="0" err="1" smtClean="0"/>
              <a:t>highest</a:t>
            </a:r>
            <a:r>
              <a:rPr lang="nl-NL" b="1" dirty="0" smtClean="0"/>
              <a:t> </a:t>
            </a:r>
            <a:r>
              <a:rPr lang="nl-NL" b="1" dirty="0" err="1" smtClean="0"/>
              <a:t>risks</a:t>
            </a:r>
            <a:r>
              <a:rPr lang="nl-NL" b="1" dirty="0" smtClean="0"/>
              <a:t> </a:t>
            </a:r>
            <a:r>
              <a:rPr lang="nl-NL" b="1" dirty="0" err="1" smtClean="0"/>
              <a:t>and</a:t>
            </a:r>
            <a:r>
              <a:rPr lang="nl-NL" b="1" dirty="0" smtClean="0"/>
              <a:t> </a:t>
            </a:r>
            <a:r>
              <a:rPr lang="nl-NL" b="1" dirty="0" err="1" smtClean="0"/>
              <a:t>mitigate</a:t>
            </a:r>
            <a:r>
              <a:rPr lang="nl-NL" b="1" dirty="0" smtClean="0"/>
              <a:t> </a:t>
            </a:r>
            <a:r>
              <a:rPr lang="nl-NL" b="1" dirty="0" err="1" smtClean="0"/>
              <a:t>them</a:t>
            </a:r>
            <a:endParaRPr lang="nl-NL" b="1" dirty="0" smtClean="0"/>
          </a:p>
          <a:p>
            <a:pPr marL="776288" indent="-457200">
              <a:buClr>
                <a:srgbClr val="FF0000"/>
              </a:buClr>
              <a:buFontTx/>
              <a:buChar char="•"/>
            </a:pP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Clear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cost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/investment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needs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to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close the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gaps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(fundraising or bank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loans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)</a:t>
            </a:r>
          </a:p>
          <a:p>
            <a:pPr marL="776288" indent="-457200">
              <a:buClr>
                <a:srgbClr val="FF0000"/>
              </a:buClr>
              <a:buFontTx/>
              <a:buChar char="•"/>
            </a:pP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Data Collection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and</a:t>
            </a:r>
            <a:r>
              <a:rPr lang="nl-NL" b="1" i="0" u="none" strike="noStrike" cap="none" dirty="0" smtClean="0">
                <a:solidFill>
                  <a:schemeClr val="dk1"/>
                </a:solidFill>
                <a:sym typeface="Arial"/>
              </a:rPr>
              <a:t> Analysis. </a:t>
            </a:r>
            <a:r>
              <a:rPr lang="nl-NL" b="1" i="0" u="none" strike="noStrike" cap="none" dirty="0" err="1" smtClean="0">
                <a:solidFill>
                  <a:schemeClr val="dk1"/>
                </a:solidFill>
                <a:sym typeface="Arial"/>
              </a:rPr>
              <a:t>All</a:t>
            </a:r>
            <a:r>
              <a:rPr lang="es-ES_tradnl" b="1" dirty="0"/>
              <a:t> </a:t>
            </a:r>
            <a:r>
              <a:rPr lang="es-ES_tradnl" b="1" dirty="0" smtClean="0"/>
              <a:t>in </a:t>
            </a:r>
            <a:r>
              <a:rPr lang="es-ES_tradnl" b="1" dirty="0" err="1" smtClean="0"/>
              <a:t>one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monitoring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evaluation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system</a:t>
            </a:r>
            <a:endParaRPr lang="nl-NL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776288" indent="-457200">
              <a:buClr>
                <a:srgbClr val="FF0000"/>
              </a:buClr>
              <a:buFontTx/>
              <a:buChar char="•"/>
            </a:pPr>
            <a:r>
              <a:rPr lang="nl-NL" b="1" dirty="0" err="1" smtClean="0"/>
              <a:t>Continuous</a:t>
            </a:r>
            <a:r>
              <a:rPr lang="nl-NL" b="1" dirty="0" smtClean="0"/>
              <a:t> </a:t>
            </a:r>
            <a:r>
              <a:rPr lang="nl-NL" b="1" dirty="0" err="1" smtClean="0"/>
              <a:t>improvement</a:t>
            </a:r>
            <a:r>
              <a:rPr lang="nl-NL" b="1" dirty="0" smtClean="0"/>
              <a:t> tool </a:t>
            </a:r>
            <a:r>
              <a:rPr lang="nl-NL" b="1" dirty="0" err="1" smtClean="0"/>
              <a:t>for</a:t>
            </a:r>
            <a:r>
              <a:rPr lang="nl-NL" b="1" dirty="0" smtClean="0"/>
              <a:t> the long term (never stop </a:t>
            </a:r>
            <a:r>
              <a:rPr lang="nl-NL" b="1" dirty="0" err="1" smtClean="0"/>
              <a:t>learning</a:t>
            </a:r>
            <a:r>
              <a:rPr lang="nl-NL" b="1" dirty="0" smtClean="0"/>
              <a:t> </a:t>
            </a:r>
            <a:r>
              <a:rPr lang="nl-NL" b="1" dirty="0" err="1" smtClean="0"/>
              <a:t>and</a:t>
            </a:r>
            <a:r>
              <a:rPr lang="nl-NL" b="1" dirty="0" smtClean="0"/>
              <a:t> </a:t>
            </a:r>
            <a:r>
              <a:rPr lang="nl-NL" b="1" dirty="0" err="1" smtClean="0"/>
              <a:t>improving</a:t>
            </a:r>
            <a:r>
              <a:rPr lang="nl-NL" b="1" dirty="0" smtClean="0"/>
              <a:t>)</a:t>
            </a:r>
            <a:endParaRPr lang="nl-NL" b="1" i="0" u="none" strike="noStrike" cap="none" dirty="0" smtClean="0">
              <a:solidFill>
                <a:schemeClr val="dk1"/>
              </a:solidFill>
              <a:sym typeface="Arial"/>
            </a:endParaRPr>
          </a:p>
        </p:txBody>
      </p:sp>
      <p:sp>
        <p:nvSpPr>
          <p:cNvPr id="1222" name="Google Shape;1222;p128"/>
          <p:cNvSpPr txBox="1">
            <a:spLocks noGrp="1"/>
          </p:cNvSpPr>
          <p:nvPr>
            <p:ph type="title"/>
          </p:nvPr>
        </p:nvSpPr>
        <p:spPr>
          <a:xfrm>
            <a:off x="-583323" y="0"/>
            <a:ext cx="9727324" cy="121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661988" indent="-342900"/>
            <a:r>
              <a:rPr lang="nl-NL" sz="2800" b="1" dirty="0" smtClean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EXPECTED RESULTS 2020</a:t>
            </a:r>
            <a:endParaRPr lang="nl-NL" sz="2800" b="1" dirty="0"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223" name="Google Shape;1223;p128" descr="palmo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766" y="25306"/>
            <a:ext cx="1127234" cy="1118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34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19</a:t>
            </a:fld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RSPO SMALLHOLDER ENGAGEMENT PLATFORM</a:t>
            </a:r>
            <a:endParaRPr lang="nl-NL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172995" y="4596715"/>
            <a:ext cx="10676238" cy="1483620"/>
          </a:xfrm>
        </p:spPr>
        <p:txBody>
          <a:bodyPr/>
          <a:lstStyle/>
          <a:p>
            <a:r>
              <a:rPr lang="nl-NL" sz="2800" dirty="0"/>
              <a:t>https://www.rsep.rspo.org/index.php</a:t>
            </a:r>
          </a:p>
        </p:txBody>
      </p:sp>
    </p:spTree>
    <p:extLst>
      <p:ext uri="{BB962C8B-B14F-4D97-AF65-F5344CB8AC3E}">
        <p14:creationId xmlns:p14="http://schemas.microsoft.com/office/powerpoint/2010/main" val="217817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09"/>
          <p:cNvSpPr txBox="1">
            <a:spLocks noGrp="1"/>
          </p:cNvSpPr>
          <p:nvPr>
            <p:ph type="sldNum" idx="12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SMALLHOLDER EMPOWERMENT PLATFORM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20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nl-NL" sz="2800" dirty="0" err="1" smtClean="0"/>
              <a:t>Developed</a:t>
            </a:r>
            <a:r>
              <a:rPr lang="nl-NL" sz="2800" dirty="0" smtClean="0"/>
              <a:t> as part of RSPO </a:t>
            </a:r>
            <a:r>
              <a:rPr lang="nl-NL" sz="2800" dirty="0" err="1" smtClean="0"/>
              <a:t>Smallholder</a:t>
            </a:r>
            <a:r>
              <a:rPr lang="nl-NL" sz="2800" dirty="0" smtClean="0"/>
              <a:t> </a:t>
            </a:r>
            <a:r>
              <a:rPr lang="nl-NL" sz="2800" dirty="0" err="1" smtClean="0"/>
              <a:t>Strategy</a:t>
            </a:r>
            <a:endParaRPr lang="nl-NL" sz="2800" dirty="0" smtClean="0"/>
          </a:p>
          <a:p>
            <a:pPr marL="76200" indent="0">
              <a:buNone/>
            </a:pPr>
            <a:r>
              <a:rPr lang="nl-NL" sz="2800" dirty="0" err="1" smtClean="0"/>
              <a:t>Objectives</a:t>
            </a:r>
            <a:r>
              <a:rPr lang="nl-NL" sz="2800" dirty="0" smtClean="0"/>
              <a:t> &amp; Benefits </a:t>
            </a:r>
          </a:p>
          <a:p>
            <a:r>
              <a:rPr lang="nl-NL" sz="2800" dirty="0" err="1" smtClean="0"/>
              <a:t>Increase</a:t>
            </a:r>
            <a:r>
              <a:rPr lang="nl-NL" sz="2800" dirty="0" smtClean="0"/>
              <a:t> </a:t>
            </a:r>
            <a:r>
              <a:rPr lang="nl-NL" sz="2800" dirty="0" err="1" smtClean="0"/>
              <a:t>Visibility</a:t>
            </a:r>
            <a:r>
              <a:rPr lang="nl-NL" sz="2800" dirty="0" smtClean="0"/>
              <a:t> Oil Palm </a:t>
            </a:r>
            <a:r>
              <a:rPr lang="nl-NL" sz="2800" dirty="0" err="1" smtClean="0"/>
              <a:t>Smallholder</a:t>
            </a:r>
            <a:r>
              <a:rPr lang="nl-NL" sz="2800" dirty="0" smtClean="0"/>
              <a:t> </a:t>
            </a:r>
            <a:r>
              <a:rPr lang="nl-NL" sz="2800" dirty="0" err="1" smtClean="0"/>
              <a:t>Initiatives</a:t>
            </a:r>
            <a:r>
              <a:rPr lang="nl-NL" sz="2800" dirty="0" smtClean="0"/>
              <a:t> Worldwide </a:t>
            </a:r>
          </a:p>
          <a:p>
            <a:r>
              <a:rPr lang="nl-NL" sz="2800" dirty="0" err="1" smtClean="0"/>
              <a:t>Provide</a:t>
            </a:r>
            <a:r>
              <a:rPr lang="nl-NL" sz="2800" dirty="0" smtClean="0"/>
              <a:t> Matchmaking </a:t>
            </a:r>
            <a:r>
              <a:rPr lang="nl-NL" sz="2800" dirty="0" err="1" smtClean="0"/>
              <a:t>Smallholders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 smtClean="0"/>
              <a:t> Market partners </a:t>
            </a:r>
          </a:p>
          <a:p>
            <a:r>
              <a:rPr lang="nl-NL" sz="2800" dirty="0" smtClean="0"/>
              <a:t>Knowledge </a:t>
            </a:r>
            <a:r>
              <a:rPr lang="nl-NL" sz="2800" dirty="0" err="1" smtClean="0"/>
              <a:t>sharing</a:t>
            </a:r>
            <a:r>
              <a:rPr lang="nl-NL" sz="2800" dirty="0" smtClean="0"/>
              <a:t> </a:t>
            </a:r>
            <a:r>
              <a:rPr lang="nl-NL" sz="2800" dirty="0" err="1" smtClean="0"/>
              <a:t>existing</a:t>
            </a:r>
            <a:r>
              <a:rPr lang="nl-NL" sz="2800" dirty="0" smtClean="0"/>
              <a:t> </a:t>
            </a:r>
            <a:r>
              <a:rPr lang="nl-NL" sz="2800" dirty="0" err="1" smtClean="0"/>
              <a:t>projects</a:t>
            </a:r>
            <a:r>
              <a:rPr lang="nl-NL" sz="2800" dirty="0" smtClean="0"/>
              <a:t> </a:t>
            </a:r>
          </a:p>
          <a:p>
            <a:r>
              <a:rPr lang="nl-NL" sz="2800" dirty="0" err="1" smtClean="0"/>
              <a:t>Enhance</a:t>
            </a:r>
            <a:r>
              <a:rPr lang="nl-NL" sz="2800" dirty="0" smtClean="0"/>
              <a:t> development </a:t>
            </a:r>
            <a:r>
              <a:rPr lang="nl-NL" sz="2800" dirty="0" err="1" smtClean="0"/>
              <a:t>tailor</a:t>
            </a:r>
            <a:r>
              <a:rPr lang="nl-NL" sz="2800" dirty="0" smtClean="0"/>
              <a:t> made </a:t>
            </a:r>
            <a:r>
              <a:rPr lang="nl-NL" sz="2800" dirty="0" err="1" smtClean="0"/>
              <a:t>models</a:t>
            </a:r>
            <a:r>
              <a:rPr lang="nl-NL" sz="2800" dirty="0" smtClean="0"/>
              <a:t> 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370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HOME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21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6945"/>
            <a:ext cx="9143999" cy="51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0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22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828800"/>
            <a:ext cx="9274839" cy="521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4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MATCH MAKING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23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6378"/>
            <a:ext cx="9340777" cy="525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0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16"/>
          <p:cNvSpPr txBox="1">
            <a:spLocks noGrp="1"/>
          </p:cNvSpPr>
          <p:nvPr>
            <p:ph type="ctrTitle"/>
          </p:nvPr>
        </p:nvSpPr>
        <p:spPr>
          <a:xfrm>
            <a:off x="596900" y="630883"/>
            <a:ext cx="7915275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Thank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you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! </a:t>
            </a:r>
            <a:br>
              <a:rPr lang="nl-NL" sz="32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32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85" name="Google Shape;885;p116"/>
          <p:cNvSpPr txBox="1">
            <a:spLocks noGrp="1"/>
          </p:cNvSpPr>
          <p:nvPr>
            <p:ph type="subTitle" idx="1"/>
          </p:nvPr>
        </p:nvSpPr>
        <p:spPr>
          <a:xfrm>
            <a:off x="320040" y="2073201"/>
            <a:ext cx="8618220" cy="76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r>
              <a:rPr lang="nl-NL" sz="2800" b="0" i="0" u="none" strike="noStrike" cap="none" dirty="0" smtClean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Marieke.leegwater@solidaridadnetwork.org</a:t>
            </a:r>
            <a:endParaRPr sz="28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86" name="Google Shape;886;p116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7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119" descr="IMG_13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93908">
            <a:off x="-713555" y="-515798"/>
            <a:ext cx="10994636" cy="4386732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119"/>
          <p:cNvSpPr txBox="1">
            <a:spLocks noGrp="1"/>
          </p:cNvSpPr>
          <p:nvPr>
            <p:ph type="sldNum" idx="12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19"/>
          <p:cNvSpPr txBox="1"/>
          <p:nvPr/>
        </p:nvSpPr>
        <p:spPr>
          <a:xfrm>
            <a:off x="0" y="3452328"/>
            <a:ext cx="9144000" cy="3477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SOLIDARIDAD SUSTAINABLE PALM OIL PROGRAMME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 dirty="0" err="1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Experience</a:t>
            </a:r>
            <a:r>
              <a:rPr lang="nl-NL" sz="2000" b="0" i="0" u="none" strike="noStrike" cap="none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nl-NL" sz="2000" b="0" i="0" u="none" strike="noStrike" cap="none" dirty="0" err="1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working</a:t>
            </a:r>
            <a:r>
              <a:rPr lang="nl-NL" sz="2000" b="0" i="0" u="none" strike="noStrike" cap="none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nl-NL" sz="2000" b="0" i="0" u="none" strike="noStrike" cap="none" dirty="0" err="1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with</a:t>
            </a:r>
            <a:r>
              <a:rPr lang="nl-NL" sz="2000" b="0" i="0" u="none" strike="noStrike" cap="none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nl-NL" sz="2000" b="0" i="0" u="none" strike="noStrike" cap="none" dirty="0" err="1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oil</a:t>
            </a:r>
            <a:r>
              <a:rPr lang="nl-NL" sz="2000" b="0" i="0" u="none" strike="noStrike" cap="none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palm farmers in Colombia!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18  </a:t>
            </a:r>
            <a:r>
              <a:rPr lang="nl-NL" sz="2000" b="0" i="0" u="none" strike="noStrike" cap="none" dirty="0" err="1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October</a:t>
            </a:r>
            <a:r>
              <a:rPr lang="nl-NL" sz="20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2018</a:t>
            </a:r>
            <a:r>
              <a:rPr lang="nl-NL" sz="2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nl-NL" sz="2000" b="0" i="0" u="none" strike="noStrike" cap="none" dirty="0" err="1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Fonap</a:t>
            </a:r>
            <a:r>
              <a:rPr lang="nl-NL" sz="20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General </a:t>
            </a:r>
            <a:r>
              <a:rPr lang="nl-NL" sz="2000" b="0" i="0" u="none" strike="noStrike" cap="none" dirty="0" err="1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Annual</a:t>
            </a:r>
            <a:r>
              <a:rPr lang="nl-NL" sz="20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Meeting Berlin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E11A2D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E11A2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88" name="Google Shape;888;p119" descr="palmoi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6707" y="2686051"/>
            <a:ext cx="1525394" cy="1549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22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22"/>
          <p:cNvSpPr txBox="1">
            <a:spLocks noGrp="1"/>
          </p:cNvSpPr>
          <p:nvPr>
            <p:ph type="body" idx="1"/>
          </p:nvPr>
        </p:nvSpPr>
        <p:spPr>
          <a:xfrm>
            <a:off x="-1260387" y="1340768"/>
            <a:ext cx="7145798" cy="55172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>
            <a:noAutofit/>
          </a:bodyPr>
          <a:lstStyle/>
          <a:p>
            <a:pPr marL="623888" marR="0" lvl="1" indent="-277813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▪"/>
            </a:pP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Palm Oil </a:t>
            </a:r>
            <a:r>
              <a:rPr lang="nl-NL" sz="2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valuable</a:t>
            </a:r>
            <a:r>
              <a:rPr lang="nl-NL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crop</a:t>
            </a:r>
            <a:endParaRPr lang="nl-NL" sz="2400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3763" marR="0" lvl="2" indent="-274638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▪"/>
            </a:pP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Important </a:t>
            </a:r>
            <a:r>
              <a:rPr lang="nl-NL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for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nl-NL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global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nl-NL" sz="1800" b="1" i="0" u="none" strike="noStrike" cap="none" dirty="0" err="1">
                <a:solidFill>
                  <a:srgbClr val="000000"/>
                </a:solidFill>
                <a:sym typeface="Arial"/>
              </a:rPr>
              <a:t>oils</a:t>
            </a:r>
            <a:r>
              <a:rPr lang="nl-NL" sz="1800" b="1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nl-NL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and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nl-NL" sz="1800" b="1" i="0" u="none" strike="noStrike" cap="none" dirty="0">
                <a:solidFill>
                  <a:srgbClr val="000000"/>
                </a:solidFill>
                <a:sym typeface="Arial"/>
              </a:rPr>
              <a:t>fats </a:t>
            </a:r>
            <a:r>
              <a:rPr lang="nl-NL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supply</a:t>
            </a:r>
            <a:endParaRPr lang="nl-NL" sz="1800" b="1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893763" lvl="2" indent="-274638">
              <a:spcBef>
                <a:spcPts val="0"/>
              </a:spcBef>
              <a:buClr>
                <a:srgbClr val="FF0000"/>
              </a:buClr>
            </a:pPr>
            <a:r>
              <a:rPr lang="en-US" sz="1800" b="1" dirty="0">
                <a:solidFill>
                  <a:srgbClr val="000000"/>
                </a:solidFill>
              </a:rPr>
              <a:t>High </a:t>
            </a:r>
            <a:r>
              <a:rPr lang="en-US" sz="1800" b="1" dirty="0" smtClean="0">
                <a:solidFill>
                  <a:srgbClr val="000000"/>
                </a:solidFill>
              </a:rPr>
              <a:t>and </a:t>
            </a:r>
            <a:r>
              <a:rPr lang="en-US" sz="1800" b="1" dirty="0">
                <a:solidFill>
                  <a:srgbClr val="000000"/>
                </a:solidFill>
              </a:rPr>
              <a:t>stable yields: big livelihood potential for rural economies </a:t>
            </a:r>
          </a:p>
          <a:p>
            <a:pPr marL="623888" marR="0" lvl="0" indent="-26987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▪"/>
            </a:pPr>
            <a:r>
              <a:rPr lang="nl-NL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lang="nl-NL" sz="2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r>
              <a:rPr lang="nl-NL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often</a:t>
            </a:r>
            <a:r>
              <a:rPr lang="nl-NL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associated</a:t>
            </a: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nl-NL" sz="2400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3888" marR="0" lvl="0" indent="-26987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▪"/>
            </a:pPr>
            <a:r>
              <a:rPr lang="nl-NL" sz="2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Rather</a:t>
            </a:r>
            <a:r>
              <a:rPr lang="nl-NL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nl-NL" b="1" dirty="0" err="1" smtClean="0">
                <a:solidFill>
                  <a:srgbClr val="000000"/>
                </a:solidFill>
              </a:rPr>
              <a:t>n</a:t>
            </a:r>
            <a:r>
              <a:rPr lang="nl-NL" b="1" dirty="0" smtClean="0">
                <a:solidFill>
                  <a:srgbClr val="000000"/>
                </a:solidFill>
              </a:rPr>
              <a:t> ban </a:t>
            </a:r>
            <a:r>
              <a:rPr lang="nl-NL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nl-NL" sz="2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</a:t>
            </a:r>
            <a:r>
              <a:rPr lang="nl-NL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sustainable</a:t>
            </a:r>
            <a:r>
              <a:rPr lang="nl-NL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palm </a:t>
            </a:r>
            <a:r>
              <a:rPr lang="nl-NL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oil</a:t>
            </a: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r>
              <a:rPr lang="nl-N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nl-NL" sz="24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consumption</a:t>
            </a:r>
            <a:r>
              <a:rPr lang="nl-NL" b="1" dirty="0">
                <a:solidFill>
                  <a:srgbClr val="000000"/>
                </a:solidFill>
              </a:rPr>
              <a:t> </a:t>
            </a:r>
            <a:endParaRPr dirty="0"/>
          </a:p>
          <a:p>
            <a:pPr marL="960438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nl-NL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Reduce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nl-NL" sz="1800" b="1" dirty="0" err="1">
                <a:solidFill>
                  <a:srgbClr val="000000"/>
                </a:solidFill>
              </a:rPr>
              <a:t>n</a:t>
            </a:r>
            <a:r>
              <a:rPr lang="nl-NL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egative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nl-NL" sz="1800" b="1" dirty="0">
                <a:solidFill>
                  <a:srgbClr val="000000"/>
                </a:solidFill>
              </a:rPr>
              <a:t>i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mpacts </a:t>
            </a:r>
            <a:r>
              <a:rPr lang="nl-NL" sz="1800" b="1" i="0" u="none" strike="noStrike" cap="none" dirty="0">
                <a:solidFill>
                  <a:srgbClr val="000000"/>
                </a:solidFill>
                <a:sym typeface="Arial"/>
              </a:rPr>
              <a:t>of </a:t>
            </a:r>
            <a:r>
              <a:rPr lang="nl-NL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oil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 palm </a:t>
            </a:r>
            <a:r>
              <a:rPr lang="nl-NL" sz="1800" b="1" dirty="0" err="1">
                <a:solidFill>
                  <a:srgbClr val="000000"/>
                </a:solidFill>
              </a:rPr>
              <a:t>p</a:t>
            </a:r>
            <a:r>
              <a:rPr lang="nl-NL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roduction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  </a:t>
            </a:r>
            <a:endParaRPr sz="1800" dirty="0"/>
          </a:p>
          <a:p>
            <a:pPr marL="960438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nl-NL" sz="1800" b="1" dirty="0" err="1">
                <a:solidFill>
                  <a:srgbClr val="000000"/>
                </a:solidFill>
              </a:rPr>
              <a:t>i</a:t>
            </a:r>
            <a:r>
              <a:rPr lang="nl-NL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ncrease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nl-NL" sz="1800" b="1" dirty="0" err="1">
                <a:solidFill>
                  <a:srgbClr val="000000"/>
                </a:solidFill>
              </a:rPr>
              <a:t>p</a:t>
            </a:r>
            <a:r>
              <a:rPr lang="nl-NL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ositive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nl-NL" sz="1800" b="1" dirty="0">
                <a:solidFill>
                  <a:srgbClr val="000000"/>
                </a:solidFill>
              </a:rPr>
              <a:t>i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mpacts</a:t>
            </a:r>
            <a:r>
              <a:rPr lang="nl-NL" sz="1800" b="1" i="0" u="none" strike="noStrike" cap="none" dirty="0">
                <a:solidFill>
                  <a:srgbClr val="000000"/>
                </a:solidFill>
                <a:sym typeface="Arial"/>
              </a:rPr>
              <a:t>, </a:t>
            </a:r>
            <a:r>
              <a:rPr lang="nl-NL" sz="1800" b="1" i="0" u="none" strike="noStrike" cap="none" dirty="0" err="1">
                <a:solidFill>
                  <a:srgbClr val="000000"/>
                </a:solidFill>
                <a:sym typeface="Arial"/>
              </a:rPr>
              <a:t>especially</a:t>
            </a:r>
            <a:r>
              <a:rPr lang="nl-NL" sz="1800" b="1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nl-NL" sz="1800" b="1" i="0" u="none" strike="noStrike" cap="none" dirty="0" err="1">
                <a:solidFill>
                  <a:srgbClr val="000000"/>
                </a:solidFill>
                <a:sym typeface="Arial"/>
              </a:rPr>
              <a:t>for</a:t>
            </a:r>
            <a:r>
              <a:rPr lang="nl-NL" sz="1800" b="1" i="0" u="none" strike="noStrike" cap="none" dirty="0">
                <a:solidFill>
                  <a:srgbClr val="000000"/>
                </a:solidFill>
                <a:sym typeface="Arial"/>
              </a:rPr>
              <a:t> Small </a:t>
            </a:r>
            <a:r>
              <a:rPr lang="nl-NL" sz="1800" b="1" i="0" u="none" strike="noStrike" cap="none" dirty="0" smtClean="0">
                <a:solidFill>
                  <a:srgbClr val="000000"/>
                </a:solidFill>
                <a:sym typeface="Arial"/>
              </a:rPr>
              <a:t>Farmers </a:t>
            </a:r>
            <a:endParaRPr sz="1800" dirty="0"/>
          </a:p>
        </p:txBody>
      </p:sp>
      <p:sp>
        <p:nvSpPr>
          <p:cNvPr id="948" name="Google Shape;948;p122"/>
          <p:cNvSpPr txBox="1">
            <a:spLocks noGrp="1"/>
          </p:cNvSpPr>
          <p:nvPr>
            <p:ph type="title"/>
          </p:nvPr>
        </p:nvSpPr>
        <p:spPr>
          <a:xfrm>
            <a:off x="-583323" y="0"/>
            <a:ext cx="9727324" cy="13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nl-NL" sz="32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nl-NL" sz="32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OUR ANALYSIS </a:t>
            </a:r>
            <a:br>
              <a:rPr lang="nl-NL" sz="32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32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49" name="Google Shape;949;p122" descr="palmo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766" y="25306"/>
            <a:ext cx="1127234" cy="1118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wn Arrow 1"/>
          <p:cNvSpPr/>
          <p:nvPr/>
        </p:nvSpPr>
        <p:spPr>
          <a:xfrm>
            <a:off x="5885411" y="4405745"/>
            <a:ext cx="87372" cy="149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5" r="3495"/>
          <a:stretch/>
        </p:blipFill>
        <p:spPr>
          <a:xfrm>
            <a:off x="5885410" y="1"/>
            <a:ext cx="32585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" name="Google Shape;1203;p126" descr="shutterstock_12468369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4" name="Google Shape;1204;p126"/>
          <p:cNvGraphicFramePr/>
          <p:nvPr>
            <p:extLst>
              <p:ext uri="{D42A27DB-BD31-4B8C-83A1-F6EECF244321}">
                <p14:modId xmlns:p14="http://schemas.microsoft.com/office/powerpoint/2010/main" val="2805328827"/>
              </p:ext>
            </p:extLst>
          </p:nvPr>
        </p:nvGraphicFramePr>
        <p:xfrm>
          <a:off x="536027" y="2161886"/>
          <a:ext cx="8324200" cy="4020810"/>
        </p:xfrm>
        <a:graphic>
          <a:graphicData uri="http://schemas.openxmlformats.org/drawingml/2006/table">
            <a:tbl>
              <a:tblPr firstRow="1" bandRow="1">
                <a:noFill/>
                <a:tableStyleId>{F022BABA-B347-4C37-8C78-D003F3940223}</a:tableStyleId>
              </a:tblPr>
              <a:tblGrid>
                <a:gridCol w="389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dirty="0" err="1"/>
                        <a:t>From</a:t>
                      </a:r>
                      <a:r>
                        <a:rPr lang="nl-NL" sz="2400" dirty="0"/>
                        <a:t> </a:t>
                      </a:r>
                      <a:endParaRPr sz="24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/>
                        <a:t>To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200" b="1">
                          <a:solidFill>
                            <a:schemeClr val="dk1"/>
                          </a:solidFill>
                        </a:rPr>
                        <a:t>Large Scale Investments with workers  </a:t>
                      </a:r>
                      <a:endParaRPr sz="22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200" b="1">
                          <a:solidFill>
                            <a:schemeClr val="dk1"/>
                          </a:solidFill>
                        </a:rPr>
                        <a:t>Smallholder Supportive Business Models, Tools and approaches</a:t>
                      </a:r>
                      <a:endParaRPr sz="22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200" b="1">
                          <a:solidFill>
                            <a:schemeClr val="dk1"/>
                          </a:solidFill>
                        </a:rPr>
                        <a:t>Loss of HCV areas &amp; Indigenous people’s rights</a:t>
                      </a:r>
                      <a:endParaRPr sz="22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nl-NL" sz="2200" b="1">
                          <a:solidFill>
                            <a:schemeClr val="dk1"/>
                          </a:solidFill>
                        </a:rPr>
                        <a:t>Landscape Level Planning &amp; Programmes </a:t>
                      </a:r>
                      <a:endParaRPr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200" b="1">
                          <a:solidFill>
                            <a:schemeClr val="dk1"/>
                          </a:solidFill>
                        </a:rPr>
                        <a:t>Markets as key sustainability drivers </a:t>
                      </a:r>
                      <a:endParaRPr sz="22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nl-NL" sz="2200" b="1" dirty="0" err="1">
                          <a:solidFill>
                            <a:schemeClr val="dk1"/>
                          </a:solidFill>
                        </a:rPr>
                        <a:t>Governments</a:t>
                      </a:r>
                      <a:r>
                        <a:rPr lang="nl-NL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-NL" sz="2200" b="1" dirty="0" err="1">
                          <a:solidFill>
                            <a:schemeClr val="dk1"/>
                          </a:solidFill>
                        </a:rPr>
                        <a:t>ensuring</a:t>
                      </a:r>
                      <a:r>
                        <a:rPr lang="nl-NL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-NL" sz="2200" b="1" dirty="0" err="1">
                          <a:solidFill>
                            <a:schemeClr val="dk1"/>
                          </a:solidFill>
                        </a:rPr>
                        <a:t>responsible</a:t>
                      </a:r>
                      <a:r>
                        <a:rPr lang="nl-NL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-NL" sz="2200" b="1" dirty="0" smtClean="0">
                          <a:solidFill>
                            <a:schemeClr val="dk1"/>
                          </a:solidFill>
                        </a:rPr>
                        <a:t>development</a:t>
                      </a:r>
                      <a:r>
                        <a:rPr lang="nl-NL" sz="2200" b="1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-NL" sz="2200" b="1" baseline="0" dirty="0" err="1" smtClean="0">
                          <a:solidFill>
                            <a:schemeClr val="dk1"/>
                          </a:solidFill>
                        </a:rPr>
                        <a:t>and</a:t>
                      </a:r>
                      <a:r>
                        <a:rPr lang="nl-NL" sz="2200" b="1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-NL" sz="2200" b="1" baseline="0" dirty="0" err="1" smtClean="0">
                          <a:solidFill>
                            <a:schemeClr val="dk1"/>
                          </a:solidFill>
                        </a:rPr>
                        <a:t>production</a:t>
                      </a:r>
                      <a:r>
                        <a:rPr lang="nl-NL" sz="2200" b="1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-NL" sz="2200" b="1" dirty="0" smtClean="0">
                          <a:solidFill>
                            <a:schemeClr val="dk1"/>
                          </a:solidFill>
                        </a:rPr>
                        <a:t>&amp; </a:t>
                      </a:r>
                      <a:r>
                        <a:rPr lang="nl-NL" sz="2200" b="1" dirty="0" err="1">
                          <a:solidFill>
                            <a:schemeClr val="dk1"/>
                          </a:solidFill>
                        </a:rPr>
                        <a:t>sustainable</a:t>
                      </a:r>
                      <a:r>
                        <a:rPr lang="nl-NL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-NL" sz="2200" b="1" dirty="0" err="1">
                          <a:solidFill>
                            <a:schemeClr val="dk1"/>
                          </a:solidFill>
                        </a:rPr>
                        <a:t>consumption</a:t>
                      </a:r>
                      <a:endParaRPr sz="2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05" name="Google Shape;1205;p126"/>
          <p:cNvSpPr txBox="1">
            <a:spLocks noGrp="1"/>
          </p:cNvSpPr>
          <p:nvPr>
            <p:ph type="title"/>
          </p:nvPr>
        </p:nvSpPr>
        <p:spPr>
          <a:xfrm>
            <a:off x="2452" y="0"/>
            <a:ext cx="9040152" cy="18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0" i="0" u="none" strike="noStrike" cap="none" dirty="0" smtClean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FOR SUSTAINABLE PALM OIL WE NEED TRANSITIONS</a:t>
            </a:r>
            <a:endParaRPr sz="3600" b="0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3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375" y="1143850"/>
            <a:ext cx="798022" cy="59093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46" name="Google Shape;946;p122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22"/>
          <p:cNvSpPr txBox="1">
            <a:spLocks noGrp="1"/>
          </p:cNvSpPr>
          <p:nvPr>
            <p:ph type="body" idx="1"/>
          </p:nvPr>
        </p:nvSpPr>
        <p:spPr>
          <a:xfrm>
            <a:off x="-1285102" y="1143850"/>
            <a:ext cx="6588622" cy="57141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>
            <a:noAutofit/>
          </a:bodyPr>
          <a:lstStyle/>
          <a:p>
            <a:pPr marL="623888" marR="0" lvl="1" indent="-277813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▪"/>
            </a:pPr>
            <a:r>
              <a:rPr lang="nl-NL" sz="2300" b="1" i="0" u="none" strike="noStrike" cap="none" dirty="0" smtClean="0">
                <a:solidFill>
                  <a:srgbClr val="000000"/>
                </a:solidFill>
                <a:sym typeface="Arial"/>
              </a:rPr>
              <a:t>In most palm </a:t>
            </a:r>
            <a:r>
              <a:rPr lang="nl-NL" sz="2300" b="1" i="0" u="none" strike="noStrike" cap="none" dirty="0" err="1" smtClean="0">
                <a:solidFill>
                  <a:srgbClr val="000000"/>
                </a:solidFill>
                <a:sym typeface="Arial"/>
              </a:rPr>
              <a:t>oil</a:t>
            </a:r>
            <a:r>
              <a:rPr lang="nl-NL" sz="23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nl-NL" sz="2300" b="1" i="0" u="none" strike="noStrike" cap="none" dirty="0" err="1" smtClean="0">
                <a:solidFill>
                  <a:srgbClr val="000000"/>
                </a:solidFill>
                <a:sym typeface="Arial"/>
              </a:rPr>
              <a:t>producing</a:t>
            </a:r>
            <a:r>
              <a:rPr lang="nl-NL" sz="2300" b="1" i="0" u="none" strike="noStrike" cap="none" dirty="0" smtClean="0">
                <a:solidFill>
                  <a:srgbClr val="000000"/>
                </a:solidFill>
                <a:sym typeface="Arial"/>
              </a:rPr>
              <a:t> systems </a:t>
            </a:r>
            <a:r>
              <a:rPr lang="nl-NL" sz="2300" b="1" i="0" u="none" strike="noStrike" cap="none" dirty="0" err="1" smtClean="0">
                <a:solidFill>
                  <a:srgbClr val="000000"/>
                </a:solidFill>
                <a:sym typeface="Arial"/>
              </a:rPr>
              <a:t>smallholder</a:t>
            </a:r>
            <a:r>
              <a:rPr lang="nl-NL" sz="2300" b="1" dirty="0" err="1" smtClean="0">
                <a:solidFill>
                  <a:srgbClr val="000000"/>
                </a:solidFill>
              </a:rPr>
              <a:t>s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play</a:t>
            </a:r>
            <a:r>
              <a:rPr lang="nl-NL" sz="2300" b="1" dirty="0" smtClean="0">
                <a:solidFill>
                  <a:srgbClr val="000000"/>
                </a:solidFill>
              </a:rPr>
              <a:t> a dominant </a:t>
            </a:r>
            <a:r>
              <a:rPr lang="nl-NL" sz="2300" b="1" dirty="0" err="1" smtClean="0">
                <a:solidFill>
                  <a:srgbClr val="000000"/>
                </a:solidFill>
              </a:rPr>
              <a:t>role</a:t>
            </a:r>
            <a:r>
              <a:rPr lang="nl-NL" sz="2300" b="1" dirty="0" smtClean="0">
                <a:solidFill>
                  <a:srgbClr val="000000"/>
                </a:solidFill>
              </a:rPr>
              <a:t> in FFB </a:t>
            </a:r>
            <a:r>
              <a:rPr lang="nl-NL" sz="2300" b="1" dirty="0" err="1" smtClean="0">
                <a:solidFill>
                  <a:srgbClr val="000000"/>
                </a:solidFill>
              </a:rPr>
              <a:t>production</a:t>
            </a:r>
            <a:endParaRPr lang="nl-NL" sz="2300" b="1" dirty="0">
              <a:solidFill>
                <a:srgbClr val="000000"/>
              </a:solidFill>
            </a:endParaRPr>
          </a:p>
          <a:p>
            <a:pPr marL="1081088" lvl="2" indent="-277813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nl-NL" sz="2300" b="1" i="0" u="none" strike="noStrike" cap="none" dirty="0" smtClean="0">
                <a:solidFill>
                  <a:srgbClr val="000000"/>
                </a:solidFill>
                <a:sym typeface="Arial"/>
              </a:rPr>
              <a:t>Indonesia 40-50 % </a:t>
            </a:r>
          </a:p>
          <a:p>
            <a:pPr marL="1081088" lvl="2" indent="-277813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nl-NL" sz="2300" b="1" dirty="0" smtClean="0">
                <a:solidFill>
                  <a:srgbClr val="000000"/>
                </a:solidFill>
              </a:rPr>
              <a:t>Colombia  14 %</a:t>
            </a:r>
          </a:p>
          <a:p>
            <a:pPr marL="1081088" lvl="2" indent="-277813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nl-NL" sz="2300" b="1" dirty="0" smtClean="0">
                <a:solidFill>
                  <a:srgbClr val="000000"/>
                </a:solidFill>
              </a:rPr>
              <a:t>Honduras 80 %</a:t>
            </a:r>
          </a:p>
          <a:p>
            <a:pPr marL="623888" lvl="1" indent="-277813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nl-NL" sz="2300" b="1" dirty="0" err="1" smtClean="0">
                <a:solidFill>
                  <a:srgbClr val="000000"/>
                </a:solidFill>
              </a:rPr>
              <a:t>Smallholder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production</a:t>
            </a:r>
            <a:r>
              <a:rPr lang="nl-NL" sz="2300" b="1" dirty="0" smtClean="0">
                <a:solidFill>
                  <a:srgbClr val="000000"/>
                </a:solidFill>
              </a:rPr>
              <a:t> systems – </a:t>
            </a:r>
            <a:r>
              <a:rPr lang="nl-NL" sz="2300" b="1" dirty="0" err="1" smtClean="0">
                <a:solidFill>
                  <a:srgbClr val="000000"/>
                </a:solidFill>
              </a:rPr>
              <a:t>when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done</a:t>
            </a:r>
            <a:r>
              <a:rPr lang="nl-NL" sz="2300" b="1" dirty="0" smtClean="0">
                <a:solidFill>
                  <a:srgbClr val="000000"/>
                </a:solidFill>
              </a:rPr>
              <a:t> right – </a:t>
            </a:r>
            <a:r>
              <a:rPr lang="nl-NL" sz="2300" b="1" dirty="0" err="1" smtClean="0">
                <a:solidFill>
                  <a:srgbClr val="000000"/>
                </a:solidFill>
              </a:rPr>
              <a:t>provide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good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income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potential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and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allow</a:t>
            </a:r>
            <a:r>
              <a:rPr lang="nl-NL" sz="2300" b="1" dirty="0" smtClean="0">
                <a:solidFill>
                  <a:srgbClr val="000000"/>
                </a:solidFill>
              </a:rPr>
              <a:t>  families </a:t>
            </a:r>
            <a:r>
              <a:rPr lang="nl-NL" sz="2300" b="1" dirty="0" err="1" smtClean="0">
                <a:solidFill>
                  <a:srgbClr val="000000"/>
                </a:solidFill>
              </a:rPr>
              <a:t>to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be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lifted</a:t>
            </a:r>
            <a:r>
              <a:rPr lang="nl-NL" sz="2300" b="1" dirty="0" smtClean="0">
                <a:solidFill>
                  <a:srgbClr val="000000"/>
                </a:solidFill>
              </a:rPr>
              <a:t> out of </a:t>
            </a:r>
            <a:r>
              <a:rPr lang="nl-NL" sz="2300" b="1" dirty="0" err="1" smtClean="0">
                <a:solidFill>
                  <a:srgbClr val="000000"/>
                </a:solidFill>
              </a:rPr>
              <a:t>poverty</a:t>
            </a:r>
            <a:endParaRPr lang="nl-NL" sz="2300" b="1" dirty="0" smtClean="0">
              <a:solidFill>
                <a:srgbClr val="000000"/>
              </a:solidFill>
            </a:endParaRPr>
          </a:p>
          <a:p>
            <a:pPr marL="623888" lvl="1" indent="-277813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nl-NL" sz="2300" b="1" dirty="0" smtClean="0">
                <a:solidFill>
                  <a:srgbClr val="000000"/>
                </a:solidFill>
              </a:rPr>
              <a:t>For a </a:t>
            </a:r>
            <a:r>
              <a:rPr lang="nl-NL" sz="2300" b="1" dirty="0" err="1" smtClean="0">
                <a:solidFill>
                  <a:srgbClr val="000000"/>
                </a:solidFill>
              </a:rPr>
              <a:t>sustainable</a:t>
            </a:r>
            <a:r>
              <a:rPr lang="nl-NL" sz="2300" b="1" dirty="0" smtClean="0">
                <a:solidFill>
                  <a:srgbClr val="000000"/>
                </a:solidFill>
              </a:rPr>
              <a:t> sector we </a:t>
            </a:r>
            <a:r>
              <a:rPr lang="nl-NL" sz="2300" b="1" dirty="0" err="1" smtClean="0">
                <a:solidFill>
                  <a:srgbClr val="000000"/>
                </a:solidFill>
              </a:rPr>
              <a:t>need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to</a:t>
            </a:r>
            <a:r>
              <a:rPr lang="nl-NL" sz="2300" b="1" dirty="0" smtClean="0">
                <a:solidFill>
                  <a:srgbClr val="000000"/>
                </a:solidFill>
              </a:rPr>
              <a:t> take </a:t>
            </a:r>
            <a:r>
              <a:rPr lang="nl-NL" sz="2300" b="1" dirty="0" err="1" smtClean="0">
                <a:solidFill>
                  <a:srgbClr val="000000"/>
                </a:solidFill>
              </a:rPr>
              <a:t>smallholders</a:t>
            </a:r>
            <a:r>
              <a:rPr lang="nl-NL" sz="2300" b="1" dirty="0" smtClean="0">
                <a:solidFill>
                  <a:srgbClr val="000000"/>
                </a:solidFill>
              </a:rPr>
              <a:t> </a:t>
            </a:r>
            <a:r>
              <a:rPr lang="nl-NL" sz="2300" b="1" dirty="0" err="1" smtClean="0">
                <a:solidFill>
                  <a:srgbClr val="000000"/>
                </a:solidFill>
              </a:rPr>
              <a:t>along</a:t>
            </a:r>
            <a:endParaRPr sz="23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48" name="Google Shape;948;p122"/>
          <p:cNvSpPr txBox="1">
            <a:spLocks noGrp="1"/>
          </p:cNvSpPr>
          <p:nvPr>
            <p:ph type="title"/>
          </p:nvPr>
        </p:nvSpPr>
        <p:spPr>
          <a:xfrm>
            <a:off x="-583323" y="0"/>
            <a:ext cx="9727324" cy="13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THE ROLE  OF </a:t>
            </a:r>
            <a:br>
              <a:rPr lang="nl-NL" dirty="0" smtClean="0"/>
            </a:br>
            <a:r>
              <a:rPr lang="nl-NL" dirty="0" smtClean="0"/>
              <a:t>SMALLHOLDERS</a:t>
            </a:r>
            <a:r>
              <a:rPr lang="nl-NL" sz="32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nl-NL" sz="32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32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49" name="Google Shape;949;p122" descr="palmo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766" y="25306"/>
            <a:ext cx="1127234" cy="111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Marieke\Marieke PI\MARIEKE LEEGWATER\Marieke als IPC\Teammeeting Carthagena 2018\Pictures incl Whats app\20180929_1313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076610" y="1787457"/>
            <a:ext cx="6928330" cy="32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27"/>
          <p:cNvSpPr txBox="1">
            <a:spLocks noGrp="1"/>
          </p:cNvSpPr>
          <p:nvPr>
            <p:ph type="sldNum" idx="12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127"/>
          <p:cNvSpPr txBox="1">
            <a:spLocks noGrp="1"/>
          </p:cNvSpPr>
          <p:nvPr>
            <p:ph type="body" idx="1"/>
          </p:nvPr>
        </p:nvSpPr>
        <p:spPr>
          <a:xfrm>
            <a:off x="-472965" y="1301262"/>
            <a:ext cx="5927897" cy="55567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24000" tIns="234000" rIns="180000" bIns="0" anchor="t" anchorCtr="0">
            <a:noAutofit/>
          </a:bodyPr>
          <a:lstStyle/>
          <a:p>
            <a:pPr marL="269875" marR="0" lvl="0" indent="-26987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▪"/>
            </a:pPr>
            <a:r>
              <a:rPr lang="nl-NL" sz="2800" b="0" i="0" u="none" strike="noStrike" cap="none" dirty="0" err="1">
                <a:solidFill>
                  <a:schemeClr val="dk1"/>
                </a:solidFill>
                <a:sym typeface="Arial"/>
              </a:rPr>
              <a:t>Promote</a:t>
            </a:r>
            <a:r>
              <a:rPr lang="nl-NL" sz="28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nl-NL" sz="2800" b="0" i="0" u="none" strike="noStrike" cap="none" dirty="0" err="1">
                <a:solidFill>
                  <a:schemeClr val="dk1"/>
                </a:solidFill>
                <a:sym typeface="Arial"/>
              </a:rPr>
              <a:t>Good</a:t>
            </a:r>
            <a:r>
              <a:rPr lang="nl-NL" sz="28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nl-NL" sz="2800" b="0" i="0" u="none" strike="noStrike" cap="none" dirty="0" err="1">
                <a:solidFill>
                  <a:schemeClr val="dk1"/>
                </a:solidFill>
                <a:sym typeface="Arial"/>
              </a:rPr>
              <a:t>Practices</a:t>
            </a:r>
            <a:r>
              <a:rPr lang="nl-NL" sz="28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nl-NL" sz="2800" b="0" i="0" u="none" strike="noStrike" cap="none" dirty="0" err="1">
                <a:solidFill>
                  <a:schemeClr val="dk1"/>
                </a:solidFill>
                <a:sym typeface="Arial"/>
              </a:rPr>
              <a:t>with</a:t>
            </a:r>
            <a:r>
              <a:rPr lang="nl-NL" sz="28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nl-NL" sz="2800" b="0" i="0" u="none" strike="noStrike" cap="none" dirty="0" smtClean="0">
                <a:solidFill>
                  <a:schemeClr val="dk1"/>
                </a:solidFill>
                <a:sym typeface="Arial"/>
              </a:rPr>
              <a:t>farmers –&gt; </a:t>
            </a:r>
            <a:r>
              <a:rPr lang="nl-NL" sz="2800" b="0" i="0" u="none" strike="noStrike" cap="none" dirty="0" err="1" smtClean="0">
                <a:solidFill>
                  <a:schemeClr val="dk1"/>
                </a:solidFill>
                <a:sym typeface="Arial"/>
              </a:rPr>
              <a:t>raising</a:t>
            </a:r>
            <a:r>
              <a:rPr lang="nl-NL" sz="28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sz="2800" b="0" i="0" u="none" strike="noStrike" cap="none" dirty="0" err="1" smtClean="0">
                <a:solidFill>
                  <a:schemeClr val="dk1"/>
                </a:solidFill>
                <a:sym typeface="Arial"/>
              </a:rPr>
              <a:t>incomes</a:t>
            </a:r>
            <a:r>
              <a:rPr lang="nl-NL" sz="28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sz="2800" dirty="0"/>
          </a:p>
          <a:p>
            <a:pPr marL="541338" marR="0" lvl="1" indent="-277813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lang="nl-NL" sz="2400" dirty="0"/>
              <a:t>U</a:t>
            </a:r>
            <a:r>
              <a:rPr lang="nl-NL" sz="2400" b="0" i="0" u="none" strike="noStrike" cap="none" dirty="0" smtClean="0">
                <a:solidFill>
                  <a:schemeClr val="dk1"/>
                </a:solidFill>
                <a:sym typeface="Arial"/>
              </a:rPr>
              <a:t>sing </a:t>
            </a:r>
            <a:r>
              <a:rPr lang="nl-NL" sz="2400" b="0" i="0" u="none" strike="noStrike" cap="none" dirty="0">
                <a:solidFill>
                  <a:schemeClr val="dk1"/>
                </a:solidFill>
                <a:sym typeface="Arial"/>
              </a:rPr>
              <a:t>digital tools!  </a:t>
            </a:r>
            <a:endParaRPr sz="2400" dirty="0"/>
          </a:p>
          <a:p>
            <a:pPr marL="541338" marR="0" lvl="1" indent="-277813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lang="nl-NL" sz="2400" b="0" i="0" u="none" strike="noStrike" cap="none" dirty="0" err="1" smtClean="0">
                <a:solidFill>
                  <a:schemeClr val="dk1"/>
                </a:solidFill>
                <a:sym typeface="Arial"/>
              </a:rPr>
              <a:t>Self-sustaining</a:t>
            </a:r>
            <a:r>
              <a:rPr lang="nl-NL" sz="24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sz="2400" b="0" i="0" u="none" strike="noStrike" cap="none" dirty="0">
                <a:solidFill>
                  <a:schemeClr val="dk1"/>
                </a:solidFill>
                <a:sym typeface="Arial"/>
              </a:rPr>
              <a:t>farmer support hubs </a:t>
            </a:r>
            <a:endParaRPr lang="nl-NL" sz="24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541338" marR="0" lvl="1" indent="-277813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</a:pPr>
            <a:r>
              <a:rPr lang="en-US" sz="2400" dirty="0" smtClean="0"/>
              <a:t>Facilitate </a:t>
            </a:r>
            <a:r>
              <a:rPr lang="en-US" sz="2400" dirty="0"/>
              <a:t>economies of scale </a:t>
            </a:r>
          </a:p>
          <a:p>
            <a:pPr marL="269875" marR="0" lvl="0" indent="-269875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▪"/>
            </a:pPr>
            <a:r>
              <a:rPr lang="nl-NL" sz="2800" b="0" i="0" u="none" strike="noStrike" cap="none" dirty="0" err="1" smtClean="0">
                <a:solidFill>
                  <a:schemeClr val="dk1"/>
                </a:solidFill>
                <a:sym typeface="Arial"/>
              </a:rPr>
              <a:t>Develop</a:t>
            </a:r>
            <a:r>
              <a:rPr lang="nl-NL" sz="28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sz="2800" b="0" i="0" u="none" strike="noStrike" cap="none" dirty="0" err="1">
                <a:solidFill>
                  <a:schemeClr val="dk1"/>
                </a:solidFill>
                <a:sym typeface="Arial"/>
              </a:rPr>
              <a:t>and</a:t>
            </a:r>
            <a:r>
              <a:rPr lang="nl-NL" sz="2800" b="0" i="0" u="none" strike="noStrike" cap="none" dirty="0">
                <a:solidFill>
                  <a:schemeClr val="dk1"/>
                </a:solidFill>
                <a:sym typeface="Arial"/>
              </a:rPr>
              <a:t> support landscape level </a:t>
            </a:r>
            <a:r>
              <a:rPr lang="nl-NL" sz="2800" b="0" i="0" u="none" strike="noStrike" cap="none" dirty="0" err="1">
                <a:solidFill>
                  <a:schemeClr val="dk1"/>
                </a:solidFill>
                <a:sym typeface="Arial"/>
              </a:rPr>
              <a:t>initiatives</a:t>
            </a:r>
            <a:endParaRPr sz="2800" dirty="0"/>
          </a:p>
          <a:p>
            <a:pPr marL="269875" marR="0" lvl="0" indent="-269875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▪"/>
            </a:pPr>
            <a:r>
              <a:rPr lang="nl-NL" sz="2800" b="0" i="0" u="none" strike="noStrike" cap="none" dirty="0" err="1" smtClean="0">
                <a:solidFill>
                  <a:schemeClr val="dk1"/>
                </a:solidFill>
                <a:sym typeface="Arial"/>
              </a:rPr>
              <a:t>Create</a:t>
            </a:r>
            <a:r>
              <a:rPr lang="nl-NL" sz="28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nl-NL" sz="2800" b="0" i="0" u="none" strike="noStrike" cap="none" dirty="0" err="1">
                <a:solidFill>
                  <a:schemeClr val="dk1"/>
                </a:solidFill>
                <a:sym typeface="Arial"/>
              </a:rPr>
              <a:t>enabling</a:t>
            </a:r>
            <a:r>
              <a:rPr lang="nl-NL" sz="28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nl-NL" sz="2800" b="0" i="0" u="none" strike="noStrike" cap="none" dirty="0" smtClean="0">
                <a:solidFill>
                  <a:schemeClr val="dk1"/>
                </a:solidFill>
                <a:sym typeface="Arial"/>
              </a:rPr>
              <a:t>policy environment </a:t>
            </a:r>
            <a:endParaRPr sz="2800" dirty="0"/>
          </a:p>
          <a:p>
            <a:pPr marL="541338" marR="0" lvl="1" indent="-163512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338" marR="0" lvl="1" indent="-138112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338" marR="0" lvl="1" indent="-163512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1338" marR="0" lvl="1" indent="-163512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27"/>
          <p:cNvSpPr txBox="1">
            <a:spLocks noGrp="1"/>
          </p:cNvSpPr>
          <p:nvPr>
            <p:ph type="title"/>
          </p:nvPr>
        </p:nvSpPr>
        <p:spPr>
          <a:xfrm>
            <a:off x="-583323" y="0"/>
            <a:ext cx="9727324" cy="121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0" tIns="0" rIns="18000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TAKING SMALL- </a:t>
            </a:r>
            <a:br>
              <a:rPr lang="nl-NL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nl-NL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HOLDERS ALONG</a:t>
            </a:r>
            <a:endParaRPr sz="2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14" name="Google Shape;1214;p127" descr="palmo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766" y="25306"/>
            <a:ext cx="1127234" cy="111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SOAD-SRV001\UserFolders$\MariekeL\Pictures\Maleisie Nestle Maart 2012\IMG_16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6"/>
          <a:stretch/>
        </p:blipFill>
        <p:spPr bwMode="auto">
          <a:xfrm>
            <a:off x="5454932" y="-1"/>
            <a:ext cx="3689068" cy="70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7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p1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3" y="1403350"/>
            <a:ext cx="8834437" cy="4468813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21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     PRODUCER COUNTRIES         SOLIDARIDAD PROJECTS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6" name="Google Shape;906;p121"/>
          <p:cNvSpPr txBox="1"/>
          <p:nvPr/>
        </p:nvSpPr>
        <p:spPr>
          <a:xfrm>
            <a:off x="-1" y="1"/>
            <a:ext cx="9144001" cy="8617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PALM OIL PRODUCER COUNTRIES</a:t>
            </a:r>
            <a:endParaRPr sz="32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7" name="Google Shape;907;p121"/>
          <p:cNvSpPr txBox="1"/>
          <p:nvPr/>
        </p:nvSpPr>
        <p:spPr>
          <a:xfrm>
            <a:off x="2988330" y="3415000"/>
            <a:ext cx="10647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Ivory Coast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21"/>
          <p:cNvSpPr txBox="1"/>
          <p:nvPr/>
        </p:nvSpPr>
        <p:spPr>
          <a:xfrm>
            <a:off x="4001156" y="3339835"/>
            <a:ext cx="74892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Nigeria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21"/>
          <p:cNvSpPr/>
          <p:nvPr/>
        </p:nvSpPr>
        <p:spPr>
          <a:xfrm>
            <a:off x="0" y="0"/>
            <a:ext cx="9144000" cy="79477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   SOLIDARIDAD PALM OIL PROJECTS</a:t>
            </a:r>
            <a:endParaRPr sz="28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0" name="Google Shape;910;p121" descr="palmoi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3801" y="313005"/>
            <a:ext cx="1127234" cy="111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6538" y="6374278"/>
            <a:ext cx="229145" cy="217852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121"/>
          <p:cNvSpPr/>
          <p:nvPr/>
        </p:nvSpPr>
        <p:spPr>
          <a:xfrm>
            <a:off x="1147244" y="6376950"/>
            <a:ext cx="230579" cy="2151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3" name="Google Shape;913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980" y="3925031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516" y="3667688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537" y="3465314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864" y="4099034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284" y="3380978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835" y="3560399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683" y="3263195"/>
            <a:ext cx="229145" cy="217852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121"/>
          <p:cNvSpPr txBox="1"/>
          <p:nvPr/>
        </p:nvSpPr>
        <p:spPr>
          <a:xfrm>
            <a:off x="1685040" y="3437564"/>
            <a:ext cx="9268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Nicaragua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21"/>
          <p:cNvSpPr txBox="1"/>
          <p:nvPr/>
        </p:nvSpPr>
        <p:spPr>
          <a:xfrm>
            <a:off x="2641478" y="4207960"/>
            <a:ext cx="6030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Brazil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21"/>
          <p:cNvSpPr txBox="1"/>
          <p:nvPr/>
        </p:nvSpPr>
        <p:spPr>
          <a:xfrm>
            <a:off x="556892" y="3234885"/>
            <a:ext cx="7056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Mexico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3" name="Google Shape;923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763" y="3652205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3637" y="3678198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70" y="3625059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1495" y="3639121"/>
            <a:ext cx="229145" cy="217852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121"/>
          <p:cNvSpPr txBox="1"/>
          <p:nvPr/>
        </p:nvSpPr>
        <p:spPr>
          <a:xfrm>
            <a:off x="3311544" y="3834560"/>
            <a:ext cx="6896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Liberia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8" name="Google Shape;928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8402" y="3872798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51" y="3395733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345" y="3810689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741" y="3990108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849" y="2688137"/>
            <a:ext cx="229145" cy="21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422" y="2192416"/>
            <a:ext cx="229145" cy="217852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121"/>
          <p:cNvSpPr txBox="1"/>
          <p:nvPr/>
        </p:nvSpPr>
        <p:spPr>
          <a:xfrm>
            <a:off x="6384724" y="2661945"/>
            <a:ext cx="6108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/>
          </a:p>
        </p:txBody>
      </p:sp>
      <p:sp>
        <p:nvSpPr>
          <p:cNvPr id="935" name="Google Shape;935;p121"/>
          <p:cNvSpPr txBox="1"/>
          <p:nvPr/>
        </p:nvSpPr>
        <p:spPr>
          <a:xfrm>
            <a:off x="4342786" y="2166963"/>
            <a:ext cx="12377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</a:t>
            </a:r>
            <a:endParaRPr/>
          </a:p>
        </p:txBody>
      </p:sp>
      <p:sp>
        <p:nvSpPr>
          <p:cNvPr id="936" name="Google Shape;936;p121"/>
          <p:cNvSpPr txBox="1"/>
          <p:nvPr/>
        </p:nvSpPr>
        <p:spPr>
          <a:xfrm>
            <a:off x="5796100" y="3380978"/>
            <a:ext cx="58862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India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21"/>
          <p:cNvSpPr txBox="1"/>
          <p:nvPr/>
        </p:nvSpPr>
        <p:spPr>
          <a:xfrm>
            <a:off x="2641478" y="3667688"/>
            <a:ext cx="1116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Sierra Leone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8" name="Google Shape;938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40" y="2661945"/>
            <a:ext cx="229145" cy="217852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21"/>
          <p:cNvSpPr txBox="1"/>
          <p:nvPr/>
        </p:nvSpPr>
        <p:spPr>
          <a:xfrm>
            <a:off x="176288" y="2384946"/>
            <a:ext cx="123770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United States</a:t>
            </a:r>
            <a:endParaRPr/>
          </a:p>
        </p:txBody>
      </p:sp>
      <p:pic>
        <p:nvPicPr>
          <p:cNvPr id="940" name="Google Shape;940;p121" descr="palmoil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953" y="3872800"/>
            <a:ext cx="227322" cy="2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03020" y="2"/>
            <a:ext cx="10447020" cy="18528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EXPERIENCE FROM COLOMBIA</a:t>
            </a:r>
            <a:endParaRPr lang="en-US" b="1" dirty="0">
              <a:solidFill>
                <a:srgbClr val="F2B01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Content Placeholder 4" descr="Screen Shot 2018-03-06 at 10.49.46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619" b="-52619"/>
          <a:stretch/>
        </p:blipFill>
        <p:spPr>
          <a:xfrm>
            <a:off x="0" y="1529696"/>
            <a:ext cx="9144000" cy="6722432"/>
          </a:xfrm>
          <a:prstGeom prst="rect">
            <a:avLst/>
          </a:prstGeom>
        </p:spPr>
      </p:pic>
      <p:pic>
        <p:nvPicPr>
          <p:cNvPr id="6" name="Picture 5" descr="Logo_fedepalma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" y="1457076"/>
            <a:ext cx="2467265" cy="1233633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850" y="1846108"/>
            <a:ext cx="2412254" cy="575336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80" y="1440478"/>
            <a:ext cx="2081285" cy="11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idaridad Template">
  <a:themeElements>
    <a:clrScheme name="Solidaridad 4">
      <a:dk1>
        <a:srgbClr val="000000"/>
      </a:dk1>
      <a:lt1>
        <a:srgbClr val="FFFFFF"/>
      </a:lt1>
      <a:dk2>
        <a:srgbClr val="F2B01E"/>
      </a:dk2>
      <a:lt2>
        <a:srgbClr val="D2D0B9"/>
      </a:lt2>
      <a:accent1>
        <a:srgbClr val="000000"/>
      </a:accent1>
      <a:accent2>
        <a:srgbClr val="E6E6E6"/>
      </a:accent2>
      <a:accent3>
        <a:srgbClr val="B3B3B3"/>
      </a:accent3>
      <a:accent4>
        <a:srgbClr val="666666"/>
      </a:accent4>
      <a:accent5>
        <a:srgbClr val="4C4C4C"/>
      </a:accent5>
      <a:accent6>
        <a:srgbClr val="000000"/>
      </a:accent6>
      <a:hlink>
        <a:srgbClr val="D2D0B9"/>
      </a:hlink>
      <a:folHlink>
        <a:srgbClr val="F2B0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idaridad 4">
    <a:dk1>
      <a:srgbClr val="000000"/>
    </a:dk1>
    <a:lt1>
      <a:srgbClr val="FFFFFF"/>
    </a:lt1>
    <a:dk2>
      <a:srgbClr val="F2B01E"/>
    </a:dk2>
    <a:lt2>
      <a:srgbClr val="D2D0B9"/>
    </a:lt2>
    <a:accent1>
      <a:srgbClr val="000000"/>
    </a:accent1>
    <a:accent2>
      <a:srgbClr val="E6E6E6"/>
    </a:accent2>
    <a:accent3>
      <a:srgbClr val="B3B3B3"/>
    </a:accent3>
    <a:accent4>
      <a:srgbClr val="666666"/>
    </a:accent4>
    <a:accent5>
      <a:srgbClr val="4C4C4C"/>
    </a:accent5>
    <a:accent6>
      <a:srgbClr val="000000"/>
    </a:accent6>
    <a:hlink>
      <a:srgbClr val="D2D0B9"/>
    </a:hlink>
    <a:folHlink>
      <a:srgbClr val="F2B01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Bildschirmpräsentation (4:3)</PresentationFormat>
  <Paragraphs>191</Paragraphs>
  <Slides>24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Calibri</vt:lpstr>
      <vt:lpstr>Arial Black</vt:lpstr>
      <vt:lpstr>Verdana</vt:lpstr>
      <vt:lpstr>Arial</vt:lpstr>
      <vt:lpstr>Noto Sans Symbols</vt:lpstr>
      <vt:lpstr>Solidaridad Template</vt:lpstr>
      <vt:lpstr>PowerPoint-Präsentation</vt:lpstr>
      <vt:lpstr>PowerPoint-Präsentation</vt:lpstr>
      <vt:lpstr>PowerPoint-Präsentation</vt:lpstr>
      <vt:lpstr> OUR ANALYSIS  </vt:lpstr>
      <vt:lpstr>FOR SUSTAINABLE PALM OIL WE NEED TRANSITIONS</vt:lpstr>
      <vt:lpstr> THE ROLE  OF  SMALLHOLDERS </vt:lpstr>
      <vt:lpstr>TAKING SMALL-  HOLDERS ALONG</vt:lpstr>
      <vt:lpstr>PowerPoint-Präsentation</vt:lpstr>
      <vt:lpstr>EXPERIENCE FROM COLOMBIA</vt:lpstr>
      <vt:lpstr>COLOMBIA</vt:lpstr>
      <vt:lpstr>PowerPoint-Präsentation</vt:lpstr>
      <vt:lpstr>PALM OIL IN COLOMBIA</vt:lpstr>
      <vt:lpstr>SOLIDARIDAD PALM  PROGRAMME IN COLOMBIA</vt:lpstr>
      <vt:lpstr>THE FARMING  SOLUTION TOOL</vt:lpstr>
      <vt:lpstr>PARTNERS</vt:lpstr>
      <vt:lpstr>PARTNERS</vt:lpstr>
      <vt:lpstr>STEPWISE APPPROACH</vt:lpstr>
      <vt:lpstr>EXPECTED RESULTS 2020</vt:lpstr>
      <vt:lpstr>RSPO SMALLHOLDER ENGAGEMENT PLATFORM</vt:lpstr>
      <vt:lpstr>SMALLHOLDER EMPOWERMENT PLATFORM</vt:lpstr>
      <vt:lpstr>HOME </vt:lpstr>
      <vt:lpstr>MAP </vt:lpstr>
      <vt:lpstr>MATCH MAKING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Marieke Leegwater</dc:creator>
  <cp:lastModifiedBy>Heinze, Benita GIZ</cp:lastModifiedBy>
  <cp:revision>42</cp:revision>
  <dcterms:modified xsi:type="dcterms:W3CDTF">2019-01-23T15:55:56Z</dcterms:modified>
</cp:coreProperties>
</file>