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99" r:id="rId2"/>
    <p:sldId id="916" r:id="rId3"/>
    <p:sldId id="923" r:id="rId4"/>
    <p:sldId id="931" r:id="rId5"/>
    <p:sldId id="911" r:id="rId6"/>
    <p:sldId id="924" r:id="rId7"/>
    <p:sldId id="929" r:id="rId8"/>
    <p:sldId id="932" r:id="rId9"/>
    <p:sldId id="899" r:id="rId10"/>
    <p:sldId id="934" r:id="rId11"/>
    <p:sldId id="848" r:id="rId12"/>
  </p:sldIdLst>
  <p:sldSz cx="9902825" cy="6858000"/>
  <p:notesSz cx="6669088" cy="9926638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orient="horz" pos="189">
          <p15:clr>
            <a:srgbClr val="A4A3A4"/>
          </p15:clr>
        </p15:guide>
        <p15:guide id="4" orient="horz" pos="1648">
          <p15:clr>
            <a:srgbClr val="A4A3A4"/>
          </p15:clr>
        </p15:guide>
        <p15:guide id="5" orient="horz" pos="74">
          <p15:clr>
            <a:srgbClr val="A4A3A4"/>
          </p15:clr>
        </p15:guide>
        <p15:guide id="6" orient="horz" pos="4136">
          <p15:clr>
            <a:srgbClr val="A4A3A4"/>
          </p15:clr>
        </p15:guide>
        <p15:guide id="7" orient="horz" pos="3945">
          <p15:clr>
            <a:srgbClr val="A4A3A4"/>
          </p15:clr>
        </p15:guide>
        <p15:guide id="8" pos="159">
          <p15:clr>
            <a:srgbClr val="A4A3A4"/>
          </p15:clr>
        </p15:guide>
        <p15:guide id="9" pos="6083">
          <p15:clr>
            <a:srgbClr val="A4A3A4"/>
          </p15:clr>
        </p15:guide>
        <p15:guide id="10" orient="horz" pos="2129">
          <p15:clr>
            <a:srgbClr val="A4A3A4"/>
          </p15:clr>
        </p15:guide>
        <p15:guide id="11" orient="horz" pos="1007">
          <p15:clr>
            <a:srgbClr val="A4A3A4"/>
          </p15:clr>
        </p15:guide>
        <p15:guide id="12" orient="horz" pos="1165">
          <p15:clr>
            <a:srgbClr val="A4A3A4"/>
          </p15:clr>
        </p15:guide>
        <p15:guide id="13" orient="horz" pos="95">
          <p15:clr>
            <a:srgbClr val="A4A3A4"/>
          </p15:clr>
        </p15:guide>
        <p15:guide id="14" orient="horz" pos="383">
          <p15:clr>
            <a:srgbClr val="A4A3A4"/>
          </p15:clr>
        </p15:guide>
        <p15:guide id="15" orient="horz" pos="3394">
          <p15:clr>
            <a:srgbClr val="A4A3A4"/>
          </p15:clr>
        </p15:guide>
        <p15:guide id="16" pos="1168">
          <p15:clr>
            <a:srgbClr val="A4A3A4"/>
          </p15:clr>
        </p15:guide>
        <p15:guide id="17" pos="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" initials="T" lastIdx="6" clrIdx="0"/>
  <p:cmAuthor id="1" name="Myrie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47"/>
    <a:srgbClr val="3266FD"/>
    <a:srgbClr val="8F8069"/>
    <a:srgbClr val="0048A0"/>
    <a:srgbClr val="046CFF"/>
    <a:srgbClr val="096DFF"/>
    <a:srgbClr val="0452D5"/>
    <a:srgbClr val="0066CC"/>
    <a:srgbClr val="078C1B"/>
    <a:srgbClr val="095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2" autoAdjust="0"/>
    <p:restoredTop sz="82276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578" y="72"/>
      </p:cViewPr>
      <p:guideLst>
        <p:guide orient="horz"/>
        <p:guide/>
        <p:guide orient="horz" pos="189"/>
        <p:guide orient="horz" pos="1648"/>
        <p:guide orient="horz" pos="74"/>
        <p:guide orient="horz" pos="4136"/>
        <p:guide orient="horz" pos="3945"/>
        <p:guide pos="159"/>
        <p:guide pos="6083"/>
        <p:guide orient="horz" pos="2129"/>
        <p:guide orient="horz" pos="1007"/>
        <p:guide orient="horz" pos="1165"/>
        <p:guide orient="horz" pos="95"/>
        <p:guide orient="horz" pos="383"/>
        <p:guide orient="horz" pos="3394"/>
        <p:guide pos="1168"/>
        <p:guide pos="152"/>
      </p:guideLst>
    </p:cSldViewPr>
  </p:slideViewPr>
  <p:outlineViewPr>
    <p:cViewPr>
      <p:scale>
        <a:sx n="33" d="100"/>
        <a:sy n="33" d="100"/>
      </p:scale>
      <p:origin x="0" y="27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3376" y="-12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D39F0-67F7-47CA-98D5-0127F7C14ECB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595F-8E4E-4171-A522-0BBDA941F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2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4538"/>
            <a:ext cx="53736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sz="1200" noProof="1"/>
              <a:pPr algn="r"/>
              <a:t>1</a:t>
            </a:fld>
            <a:endParaRPr lang="de-DE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GB" sz="1300"/>
              <a:pPr algn="r" defTabSz="947592"/>
              <a:t>1</a:t>
            </a:fld>
            <a:endParaRPr lang="en-GB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3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73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00" indent="-176400" eaLnBrk="1" hangingPunct="1">
              <a:spcAft>
                <a:spcPts val="600"/>
              </a:spcAft>
              <a:buClr>
                <a:srgbClr val="0048A0"/>
              </a:buClr>
              <a:buFont typeface="Arial"/>
              <a:buChar char="•"/>
              <a:defRPr/>
            </a:pPr>
            <a:endParaRPr kumimoji="0" lang="en-GB" sz="1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91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0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0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sz="1200" noProof="1"/>
              <a:pPr algn="r"/>
              <a:t>11</a:t>
            </a:fld>
            <a:endParaRPr lang="de-DE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GB" sz="1300"/>
              <a:pPr algn="r" defTabSz="947592"/>
              <a:t>11</a:t>
            </a:fld>
            <a:endParaRPr lang="en-GB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3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 bwMode="auto">
          <a:xfrm>
            <a:off x="1" y="4525968"/>
            <a:ext cx="9902825" cy="2332037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" y="5"/>
            <a:ext cx="9902825" cy="45259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AFAFAF"/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40" name="Bild 39" descr="ISCC 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073" y="5948006"/>
            <a:ext cx="1601146" cy="96079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56727" y="4727400"/>
            <a:ext cx="9375888" cy="720000"/>
          </a:xfrm>
          <a:noFill/>
        </p:spPr>
        <p:txBody>
          <a:bodyPr lIns="0" tIns="0" rIns="180000" bIns="0" anchor="t" anchorCtr="0"/>
          <a:lstStyle>
            <a:lvl1pPr>
              <a:defRPr lang="de-DE" sz="2800" dirty="0">
                <a:solidFill>
                  <a:srgbClr val="0048A0"/>
                </a:solidFill>
                <a:ea typeface="+mn-ea"/>
                <a:cs typeface="+mn-cs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077" y="5968100"/>
            <a:ext cx="9375888" cy="432000"/>
          </a:xfrm>
          <a:prstGeom prst="rect">
            <a:avLst/>
          </a:prstGeom>
        </p:spPr>
        <p:txBody>
          <a:bodyPr wrap="square" lIns="0" tIns="0" rIns="180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defRPr>
            </a:lvl1pPr>
          </a:lstStyle>
          <a:p>
            <a:pPr marL="0"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-12699" y="4165604"/>
            <a:ext cx="9969499" cy="360363"/>
          </a:xfrm>
          <a:prstGeom prst="rect">
            <a:avLst/>
          </a:prstGeom>
          <a:solidFill>
            <a:srgbClr val="0048A0"/>
          </a:solidFill>
        </p:spPr>
        <p:txBody>
          <a:bodyPr lIns="288000" tIns="0" bIns="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3200" y="1614498"/>
            <a:ext cx="611997" cy="565200"/>
          </a:xfrm>
          <a:prstGeom prst="rect">
            <a:avLst/>
          </a:prstGeom>
          <a:solidFill>
            <a:srgbClr val="0048A0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b="1" cap="small" noProof="0" dirty="0">
                <a:solidFill>
                  <a:srgbClr val="FFFFFF"/>
                </a:solidFill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  <a:tabLst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95532" y="1614498"/>
            <a:ext cx="3877527" cy="565200"/>
          </a:xfrm>
          <a:prstGeom prst="rect">
            <a:avLst/>
          </a:prstGeom>
          <a:solidFill>
            <a:srgbClr val="0048A0"/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b="1" noProof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200" y="2329020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5276" y="2329285"/>
            <a:ext cx="387365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3200" y="3038469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95276" y="3038469"/>
            <a:ext cx="387365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63200" y="3748301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995276" y="3748301"/>
            <a:ext cx="387365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63200" y="4456834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95276" y="4456834"/>
            <a:ext cx="387365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263200" y="5166018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95532" y="5166018"/>
            <a:ext cx="3877527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028981" y="1614498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33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761055" y="1614498"/>
            <a:ext cx="3877944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028981" y="2329287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761056" y="2329193"/>
            <a:ext cx="387790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028981" y="3038469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5761056" y="3038469"/>
            <a:ext cx="387790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028981" y="3748301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761056" y="3748301"/>
            <a:ext cx="387790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028981" y="4456834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44" name="Textplatzhalt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759850" y="4456834"/>
            <a:ext cx="387790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45" name="Textplatzhalter 3"/>
          <p:cNvSpPr>
            <a:spLocks noGrp="1"/>
          </p:cNvSpPr>
          <p:nvPr>
            <p:ph type="body" sz="quarter" idx="39" hasCustomPrompt="1"/>
          </p:nvPr>
        </p:nvSpPr>
        <p:spPr>
          <a:xfrm>
            <a:off x="5028981" y="5166018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>
              <a:defRPr lang="en-US" cap="small" noProof="0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buFontTx/>
              <a:buNone/>
            </a:pPr>
            <a:r>
              <a:rPr lang="en-US" noProof="0" dirty="0" smtClean="0"/>
              <a:t>#</a:t>
            </a:r>
            <a:endParaRPr lang="en-US" noProof="0" dirty="0"/>
          </a:p>
        </p:txBody>
      </p:sp>
      <p:sp>
        <p:nvSpPr>
          <p:cNvPr id="46" name="Textplatzhalt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759850" y="5166018"/>
            <a:ext cx="3877909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noProof="0" dirty="0" smtClean="0"/>
              <a:t>Insert section title here.</a:t>
            </a:r>
            <a:endParaRPr lang="en-US" noProof="0" dirty="0"/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263200" y="237600"/>
            <a:ext cx="9388800" cy="616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065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3200" y="237600"/>
            <a:ext cx="9388800" cy="616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400" b="0">
                <a:solidFill>
                  <a:srgbClr val="0048A0"/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865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63200" y="237600"/>
            <a:ext cx="9388800" cy="6164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48A0"/>
              </a:buClr>
              <a:buFont typeface="Arial"/>
              <a:buNone/>
              <a:defRPr sz="2400" b="0" i="0" u="none" strike="noStrike" cap="none">
                <a:solidFill>
                  <a:srgbClr val="0048A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3200" y="1614498"/>
            <a:ext cx="611997" cy="565200"/>
          </a:xfrm>
          <a:prstGeom prst="rect">
            <a:avLst/>
          </a:prstGeom>
          <a:solidFill>
            <a:srgbClr val="0048A0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lang="de-DE" b="1" cap="small" dirty="0">
                <a:solidFill>
                  <a:srgbClr val="FFFFFF"/>
                </a:solidFill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GB" noProof="0" dirty="0" smtClean="0"/>
              <a:t>#</a:t>
            </a:r>
            <a:endParaRPr lang="en-GB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95532" y="1614498"/>
            <a:ext cx="8652655" cy="565200"/>
          </a:xfrm>
          <a:prstGeom prst="rect">
            <a:avLst/>
          </a:prstGeom>
          <a:solidFill>
            <a:srgbClr val="0048A0"/>
          </a:solidFill>
        </p:spPr>
        <p:txBody>
          <a:bodyPr vert="horz" lIns="144000" tIns="0" rIns="144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0"/>
              </a:spcAft>
              <a:buFontTx/>
              <a:buNone/>
              <a:defRPr lang="en-US" b="1" noProof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noProof="0" dirty="0" smtClean="0"/>
              <a:t>Insert section title here.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200" y="2329020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GB" noProof="0" smtClean="0"/>
              <a:t>#</a:t>
            </a:r>
            <a:endParaRPr lang="en-GB" noProof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95276" y="2329285"/>
            <a:ext cx="8644024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0"/>
              </a:spcAft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noProof="0" smtClean="0"/>
              <a:t>Insert section title here.</a:t>
            </a:r>
            <a:endParaRPr lang="en-GB" noProof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3200" y="3038469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GB" noProof="0" smtClean="0"/>
              <a:t>#</a:t>
            </a:r>
            <a:endParaRPr lang="en-GB" noProof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95276" y="3038469"/>
            <a:ext cx="8644024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0"/>
              </a:spcAft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noProof="0" smtClean="0"/>
              <a:t>Insert section title here.</a:t>
            </a:r>
            <a:endParaRPr lang="en-GB" noProof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63200" y="3748301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GB" noProof="0" smtClean="0"/>
              <a:t>#</a:t>
            </a:r>
            <a:endParaRPr lang="en-GB" noProof="0"/>
          </a:p>
        </p:txBody>
      </p:sp>
      <p:sp>
        <p:nvSpPr>
          <p:cNvPr id="35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995276" y="3748301"/>
            <a:ext cx="8644024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0"/>
              </a:spcAft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noProof="0" smtClean="0"/>
              <a:t>Insert section title here.</a:t>
            </a:r>
            <a:endParaRPr lang="en-GB" noProof="0"/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63200" y="4456834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GB" noProof="0" smtClean="0"/>
              <a:t>#</a:t>
            </a:r>
            <a:endParaRPr lang="en-GB" noProof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95276" y="4456834"/>
            <a:ext cx="8644024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0"/>
              </a:spcAft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noProof="0" smtClean="0"/>
              <a:t>Insert section title here.</a:t>
            </a:r>
            <a:endParaRPr lang="en-GB" noProof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263200" y="5166018"/>
            <a:ext cx="611997" cy="565200"/>
          </a:xfrm>
          <a:prstGeom prst="rect">
            <a:avLst/>
          </a:prstGeom>
          <a:solidFill>
            <a:srgbClr val="D7D7D7"/>
          </a:solidFill>
          <a:ln w="12700">
            <a:noFill/>
            <a:miter lim="800000"/>
            <a:headEnd/>
            <a:tailEnd/>
          </a:ln>
          <a:effectLst/>
        </p:spPr>
        <p:txBody>
          <a:bodyPr lIns="144000" tIns="0" rIns="144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lang="de-DE" cap="small" dirty="0">
                <a:cs typeface="Arial" charset="0"/>
              </a:defRPr>
            </a:lvl1pPr>
          </a:lstStyle>
          <a:p>
            <a:pPr marL="190500" lvl="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en-GB" noProof="0" smtClean="0"/>
              <a:t>#</a:t>
            </a:r>
            <a:endParaRPr lang="en-GB" noProof="0"/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95532" y="5166018"/>
            <a:ext cx="8652655" cy="56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44000" tIns="0" rIns="144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0"/>
              </a:spcAft>
              <a:buFontTx/>
              <a:buNone/>
              <a:def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noProof="0" smtClean="0"/>
              <a:t>Insert section title here.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807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 userDrawn="1"/>
        </p:nvSpPr>
        <p:spPr>
          <a:xfrm>
            <a:off x="2820173" y="6383138"/>
            <a:ext cx="4265653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© ISCC System GmbH: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For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personal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use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only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.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Reproduction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and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distribution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is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prohibited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62800" y="237600"/>
            <a:ext cx="9389200" cy="61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endParaRPr lang="en-GB" noProof="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970974" y="6419850"/>
            <a:ext cx="732274" cy="3557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9DC1E638-3F78-4E0D-883A-B278700C48C0}" type="slidenum">
              <a:rPr lang="en-US" sz="9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r"/>
              <a:t>‹Nr.›</a:t>
            </a:fld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Bild 8" descr="ISCC Logo.gi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6246338"/>
            <a:ext cx="902148" cy="541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rgbClr val="0048A0"/>
          </a:solidFill>
          <a:latin typeface="Arial"/>
          <a:ea typeface="+mj-ea"/>
          <a:cs typeface="Arial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3391"/>
        </a:buClr>
        <a:buFont typeface="Wingdings" charset="2"/>
        <a:buChar char="§"/>
        <a:defRPr lang="en-US" sz="1800" kern="1200" dirty="0" smtClean="0">
          <a:solidFill>
            <a:srgbClr val="646464"/>
          </a:solidFill>
          <a:latin typeface="Arial"/>
          <a:ea typeface="+mn-ea"/>
          <a:cs typeface="Arial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3391"/>
        </a:buClr>
        <a:buFont typeface="Wingdings" charset="2"/>
        <a:buChar char="§"/>
        <a:defRPr lang="en-US" sz="1800" kern="1200" dirty="0" smtClean="0">
          <a:solidFill>
            <a:srgbClr val="646464"/>
          </a:solidFill>
          <a:latin typeface="Arial"/>
          <a:ea typeface="+mn-ea"/>
          <a:cs typeface="Arial"/>
        </a:defRPr>
      </a:lvl2pPr>
      <a:lvl3pPr marL="5701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003391"/>
        </a:buClr>
        <a:buFont typeface="Wingdings" charset="2"/>
        <a:buChar char="§"/>
        <a:defRPr lang="en-US" sz="1800" kern="1200" dirty="0" smtClean="0">
          <a:solidFill>
            <a:srgbClr val="646464"/>
          </a:solidFill>
          <a:latin typeface="Arial"/>
          <a:ea typeface="+mn-ea"/>
          <a:cs typeface="Arial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improve Social Criteria within a Certification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Vasuthewan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Juliane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Pohl</a:t>
            </a:r>
            <a:r>
              <a:rPr lang="en-US" dirty="0" smtClean="0"/>
              <a:t>, ISCC System GmbH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-12699" y="4165604"/>
            <a:ext cx="9915525" cy="360363"/>
          </a:xfrm>
        </p:spPr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FONAP General Assembly, Berlin, 27 September 2017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7" name="Bild 6" descr="Endorser Logo_gradient_blue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153" y="6063662"/>
            <a:ext cx="540677" cy="694800"/>
          </a:xfrm>
          <a:prstGeom prst="rect">
            <a:avLst/>
          </a:prstGeom>
        </p:spPr>
      </p:pic>
      <p:pic>
        <p:nvPicPr>
          <p:cNvPr id="3" name="Bild 2" descr="Inspection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4336"/>
            <a:ext cx="3259667" cy="2561269"/>
          </a:xfrm>
          <a:prstGeom prst="rect">
            <a:avLst/>
          </a:prstGeom>
        </p:spPr>
      </p:pic>
      <p:pic>
        <p:nvPicPr>
          <p:cNvPr id="4" name="Bild 3" descr="Woman smiling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583" y="1604336"/>
            <a:ext cx="3302702" cy="2561268"/>
          </a:xfrm>
          <a:prstGeom prst="rect">
            <a:avLst/>
          </a:prstGeom>
        </p:spPr>
      </p:pic>
      <p:pic>
        <p:nvPicPr>
          <p:cNvPr id="8" name="Bild 7" descr="Process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30"/>
          <a:stretch/>
        </p:blipFill>
        <p:spPr>
          <a:xfrm>
            <a:off x="2506139" y="-1"/>
            <a:ext cx="2412994" cy="1670751"/>
          </a:xfrm>
          <a:prstGeom prst="rect">
            <a:avLst/>
          </a:prstGeom>
        </p:spPr>
      </p:pic>
      <p:pic>
        <p:nvPicPr>
          <p:cNvPr id="10" name="Bildplatzhalter 3" descr="IMG_6722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4" y="0"/>
            <a:ext cx="2438401" cy="1548000"/>
          </a:xfrm>
        </p:spPr>
      </p:pic>
      <p:pic>
        <p:nvPicPr>
          <p:cNvPr id="12" name="Bild 11" descr="plantation-343896_1920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921" cy="1548000"/>
          </a:xfrm>
          <a:prstGeom prst="rect">
            <a:avLst/>
          </a:prstGeom>
        </p:spPr>
      </p:pic>
      <p:pic>
        <p:nvPicPr>
          <p:cNvPr id="13" name="Bild 12" descr="20161129_135307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544" y="1604336"/>
            <a:ext cx="3215137" cy="2561268"/>
          </a:xfrm>
          <a:prstGeom prst="rect">
            <a:avLst/>
          </a:prstGeom>
        </p:spPr>
      </p:pic>
      <p:pic>
        <p:nvPicPr>
          <p:cNvPr id="14" name="Bild 13" descr="IMG_024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154" y="0"/>
            <a:ext cx="2418671" cy="15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security – Specific and verifiable criteria have to be developed and implemented (II)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1029229" y="3490908"/>
            <a:ext cx="784436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>
              <a:spcBef>
                <a:spcPts val="600"/>
              </a:spcBef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2017: ISCC is partner of FSS Project by WWF, ZEF and </a:t>
            </a:r>
            <a:r>
              <a:rPr lang="en-GB" sz="1600" dirty="0" err="1" smtClean="0">
                <a:latin typeface="Arial"/>
                <a:cs typeface="Arial"/>
              </a:rPr>
              <a:t>Welthungerhilfe</a:t>
            </a:r>
            <a:endParaRPr lang="en-GB" sz="1600" dirty="0" smtClean="0">
              <a:latin typeface="Arial"/>
              <a:cs typeface="Arial"/>
            </a:endParaRPr>
          </a:p>
          <a:p>
            <a:pPr marL="176400" indent="-176400">
              <a:spcBef>
                <a:spcPts val="600"/>
              </a:spcBef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Follow up project of the study of food security principles for biomass certification </a:t>
            </a:r>
          </a:p>
          <a:p>
            <a:pPr marL="176400" indent="-176400">
              <a:spcBef>
                <a:spcPts val="600"/>
              </a:spcBef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Objectives: </a:t>
            </a:r>
          </a:p>
          <a:p>
            <a:pPr marL="633600" lvl="1" indent="-176400">
              <a:spcBef>
                <a:spcPts val="600"/>
              </a:spcBef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Implementation, testing and complementation of food security criteria</a:t>
            </a:r>
            <a:endParaRPr lang="en-GB" sz="1600" dirty="0">
              <a:latin typeface="Arial"/>
              <a:cs typeface="Arial"/>
            </a:endParaRPr>
          </a:p>
          <a:p>
            <a:pPr marL="633600" lvl="1" indent="-176400">
              <a:spcBef>
                <a:spcPts val="600"/>
              </a:spcBef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Field testing phase in food insecure regions</a:t>
            </a:r>
          </a:p>
          <a:p>
            <a:pPr marL="633600" lvl="1" indent="-176400">
              <a:spcBef>
                <a:spcPts val="600"/>
              </a:spcBef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Pilot audits planned in Bolivia and Guatemala (conducted with ISCC)</a:t>
            </a:r>
          </a:p>
          <a:p>
            <a:pPr marL="176400" indent="-176400">
              <a:spcBef>
                <a:spcPts val="600"/>
              </a:spcBef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Results from this project could be implemented in ISCC certification standard</a:t>
            </a:r>
            <a:endParaRPr lang="en-GB" sz="1600" dirty="0">
              <a:latin typeface="Arial"/>
              <a:cs typeface="Arial"/>
            </a:endParaRPr>
          </a:p>
        </p:txBody>
      </p:sp>
      <p:pic>
        <p:nvPicPr>
          <p:cNvPr id="3" name="Bild 2" descr="Bildschirmfoto 2017-09-21 um 11.59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07" y="1043942"/>
            <a:ext cx="5184952" cy="22681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5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07970" y="4895838"/>
            <a:ext cx="9375888" cy="1544320"/>
          </a:xfrm>
        </p:spPr>
        <p:txBody>
          <a:bodyPr/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R. </a:t>
            </a:r>
            <a:r>
              <a:rPr lang="en-US" sz="1600" dirty="0" err="1" smtClean="0"/>
              <a:t>Vasu</a:t>
            </a:r>
            <a:r>
              <a:rPr lang="en-US" sz="1600" dirty="0" smtClean="0"/>
              <a:t> </a:t>
            </a:r>
            <a:r>
              <a:rPr lang="en-US" sz="1600" dirty="0" err="1" smtClean="0"/>
              <a:t>Vasuthewan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Juliane</a:t>
            </a:r>
            <a:r>
              <a:rPr lang="en-US" sz="1600" dirty="0" smtClean="0"/>
              <a:t> Pohl</a:t>
            </a:r>
            <a:br>
              <a:rPr lang="en-US" sz="1600" dirty="0" smtClean="0"/>
            </a:br>
            <a:r>
              <a:rPr lang="en-US" sz="1600" dirty="0" smtClean="0"/>
              <a:t>ISCC </a:t>
            </a:r>
            <a:r>
              <a:rPr lang="en-US" sz="1600" dirty="0"/>
              <a:t>System </a:t>
            </a:r>
            <a:r>
              <a:rPr lang="en-US" sz="1600" dirty="0" smtClean="0"/>
              <a:t>GmbH</a:t>
            </a:r>
            <a:br>
              <a:rPr lang="en-US" sz="1600" dirty="0" smtClean="0"/>
            </a:br>
            <a:r>
              <a:rPr lang="en-US" sz="1600" dirty="0" err="1" smtClean="0"/>
              <a:t>Hohenzollernring</a:t>
            </a:r>
            <a:r>
              <a:rPr lang="en-US" sz="1600" dirty="0" smtClean="0"/>
              <a:t> 72</a:t>
            </a:r>
          </a:p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sz="1600" dirty="0" smtClean="0"/>
              <a:t>D-50672 Cologne, Germany</a:t>
            </a:r>
          </a:p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sz="1600" dirty="0" smtClean="0"/>
              <a:t>Email: </a:t>
            </a:r>
            <a:r>
              <a:rPr lang="en-US" sz="1600" dirty="0" err="1" smtClean="0"/>
              <a:t>vasu.board@iscc-system.org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pohl@iscc-system.org</a:t>
            </a:r>
            <a:endParaRPr lang="en-US" sz="1600" dirty="0" smtClean="0"/>
          </a:p>
        </p:txBody>
      </p:sp>
      <p:pic>
        <p:nvPicPr>
          <p:cNvPr id="4" name="Bild 3" descr="IMG_37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280" y="0"/>
            <a:ext cx="9945506" cy="4174084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-10158" y="4165604"/>
            <a:ext cx="9938384" cy="360363"/>
          </a:xfrm>
          <a:solidFill>
            <a:srgbClr val="0048A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394137" y="602218"/>
            <a:ext cx="511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48A0"/>
                </a:solidFill>
                <a:latin typeface="Arial"/>
                <a:cs typeface="Arial"/>
              </a:rPr>
              <a:t>Many thanks for your attention</a:t>
            </a:r>
            <a:r>
              <a:rPr lang="de-DE" sz="2800" dirty="0">
                <a:solidFill>
                  <a:srgbClr val="0048A0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61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mtClean="0"/>
              <a:t>1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mtClean="0"/>
              <a:t>2</a:t>
            </a: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Example 1: Social </a:t>
            </a:r>
            <a:r>
              <a:rPr lang="en-GB" dirty="0"/>
              <a:t>I</a:t>
            </a:r>
            <a:r>
              <a:rPr lang="en-GB" dirty="0" smtClean="0"/>
              <a:t>ssues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GB" dirty="0" smtClean="0">
                <a:sym typeface="Arial"/>
              </a:rPr>
              <a:t>Example 2:  Food Security </a:t>
            </a:r>
            <a:endParaRPr lang="en-GB" dirty="0">
              <a:solidFill>
                <a:srgbClr val="595959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ISCC is focusing on social issues. Continuous dialogue with </a:t>
            </a:r>
            <a:r>
              <a:rPr lang="en-US" dirty="0" smtClean="0"/>
              <a:t>stakeholders </a:t>
            </a:r>
            <a:r>
              <a:rPr lang="en-US" dirty="0"/>
              <a:t>and </a:t>
            </a:r>
            <a:r>
              <a:rPr lang="en-US" dirty="0" smtClean="0"/>
              <a:t>further development </a:t>
            </a:r>
            <a:r>
              <a:rPr lang="en-US" dirty="0"/>
              <a:t>of standard</a:t>
            </a:r>
            <a:endParaRPr lang="de-DE" dirty="0"/>
          </a:p>
        </p:txBody>
      </p:sp>
      <p:pic>
        <p:nvPicPr>
          <p:cNvPr id="10" name="Bild 9" descr="Bildschirmfoto 2015-11-26 um 14.48.5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8" y="1406982"/>
            <a:ext cx="2032000" cy="290504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Bild 11" descr="Bildschirmfoto 2015-11-26 um 14.42.51.pn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7204" y="1406982"/>
            <a:ext cx="2030400" cy="290504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6409267" y="1388071"/>
            <a:ext cx="306493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0048A0"/>
                </a:solidFill>
                <a:latin typeface="Arial"/>
                <a:cs typeface="Arial"/>
              </a:rPr>
              <a:t>ISCC takes such reports seriously</a:t>
            </a:r>
          </a:p>
          <a:p>
            <a:pPr marL="176400" indent="-176400">
              <a:spcAft>
                <a:spcPts val="600"/>
              </a:spcAft>
              <a:buClr>
                <a:srgbClr val="0048A0"/>
              </a:buClr>
              <a:buFont typeface="Arial"/>
              <a:buChar char="•"/>
              <a:tabLst>
                <a:tab pos="177800" algn="l"/>
              </a:tabLst>
            </a:pPr>
            <a:r>
              <a:rPr lang="en-GB" sz="1400" dirty="0" smtClean="0">
                <a:latin typeface="Arial"/>
                <a:cs typeface="Arial"/>
              </a:rPr>
              <a:t>Continuous development of standard</a:t>
            </a:r>
          </a:p>
          <a:p>
            <a:pPr marL="176400" indent="-176400">
              <a:spcAft>
                <a:spcPts val="600"/>
              </a:spcAft>
              <a:buClr>
                <a:srgbClr val="0048A0"/>
              </a:buClr>
              <a:buFont typeface="Arial"/>
              <a:buChar char="•"/>
              <a:tabLst>
                <a:tab pos="177800" algn="l"/>
              </a:tabLst>
            </a:pPr>
            <a:r>
              <a:rPr lang="en-GB" sz="1400" dirty="0" smtClean="0">
                <a:latin typeface="Arial"/>
                <a:cs typeface="Arial"/>
              </a:rPr>
              <a:t>Stakeholder dialogue</a:t>
            </a:r>
          </a:p>
          <a:p>
            <a:pPr marL="176400" indent="-176400">
              <a:spcAft>
                <a:spcPts val="600"/>
              </a:spcAft>
              <a:buClr>
                <a:srgbClr val="0048A0"/>
              </a:buClr>
              <a:buFont typeface="Arial"/>
              <a:buChar char="•"/>
              <a:tabLst>
                <a:tab pos="177800" algn="l"/>
              </a:tabLst>
            </a:pPr>
            <a:r>
              <a:rPr lang="en-GB" sz="1400" dirty="0">
                <a:latin typeface="Arial"/>
                <a:cs typeface="Arial"/>
              </a:rPr>
              <a:t>D</a:t>
            </a:r>
            <a:r>
              <a:rPr lang="en-GB" sz="1400" dirty="0" smtClean="0">
                <a:latin typeface="Arial"/>
                <a:cs typeface="Arial"/>
              </a:rPr>
              <a:t>ialogue </a:t>
            </a:r>
            <a:r>
              <a:rPr lang="en-GB" sz="1400" dirty="0">
                <a:latin typeface="Arial"/>
                <a:cs typeface="Arial"/>
              </a:rPr>
              <a:t>with the </a:t>
            </a:r>
            <a:r>
              <a:rPr lang="en-GB" sz="1400" dirty="0" smtClean="0">
                <a:latin typeface="Arial"/>
                <a:cs typeface="Arial"/>
              </a:rPr>
              <a:t>NGOs, e.g. Finnwatch (social issues), </a:t>
            </a:r>
            <a:r>
              <a:rPr lang="en-GB" sz="1400" dirty="0" err="1" smtClean="0">
                <a:latin typeface="Arial"/>
                <a:cs typeface="Arial"/>
              </a:rPr>
              <a:t>Welthungerhilfe</a:t>
            </a:r>
            <a:r>
              <a:rPr lang="en-GB" sz="1400" dirty="0" smtClean="0">
                <a:latin typeface="Arial"/>
                <a:cs typeface="Arial"/>
              </a:rPr>
              <a:t> (food security) and others</a:t>
            </a:r>
          </a:p>
          <a:p>
            <a:pPr marL="176400" indent="-176400">
              <a:spcAft>
                <a:spcPts val="600"/>
              </a:spcAft>
              <a:buClr>
                <a:srgbClr val="0048A0"/>
              </a:buClr>
              <a:buFont typeface="Arial"/>
              <a:buChar char="•"/>
              <a:tabLst>
                <a:tab pos="177800" algn="l"/>
              </a:tabLst>
            </a:pPr>
            <a:r>
              <a:rPr lang="en-GB" sz="1400" dirty="0">
                <a:latin typeface="Arial"/>
                <a:cs typeface="Arial"/>
              </a:rPr>
              <a:t>W</a:t>
            </a:r>
            <a:r>
              <a:rPr lang="en-GB" sz="1400" dirty="0" smtClean="0">
                <a:latin typeface="Arial"/>
                <a:cs typeface="Arial"/>
              </a:rPr>
              <a:t>orking group “Social Issues” in the framework of the </a:t>
            </a:r>
            <a:br>
              <a:rPr lang="en-GB" sz="1400" dirty="0" smtClean="0">
                <a:latin typeface="Arial"/>
                <a:cs typeface="Arial"/>
              </a:rPr>
            </a:br>
            <a:r>
              <a:rPr lang="en-GB" sz="1400" dirty="0" smtClean="0">
                <a:latin typeface="Arial"/>
                <a:cs typeface="Arial"/>
              </a:rPr>
              <a:t>ISCC Technical Committee Southeast Asia</a:t>
            </a:r>
          </a:p>
          <a:p>
            <a:pPr marL="176400" indent="-176400">
              <a:spcAft>
                <a:spcPts val="600"/>
              </a:spcAft>
              <a:buClr>
                <a:srgbClr val="0048A0"/>
              </a:buClr>
              <a:buFont typeface="Arial"/>
              <a:buChar char="•"/>
              <a:tabLst>
                <a:tab pos="177800" algn="l"/>
              </a:tabLst>
            </a:pPr>
            <a:r>
              <a:rPr lang="en-GB" sz="1400" dirty="0" smtClean="0">
                <a:latin typeface="Arial"/>
                <a:cs typeface="Arial"/>
              </a:rPr>
              <a:t>ISCC Integrity Audits</a:t>
            </a:r>
          </a:p>
          <a:p>
            <a:pPr marL="176400" indent="-176400">
              <a:spcAft>
                <a:spcPts val="600"/>
              </a:spcAft>
              <a:buClr>
                <a:srgbClr val="0048A0"/>
              </a:buClr>
              <a:buFont typeface="Arial"/>
              <a:buChar char="•"/>
              <a:tabLst>
                <a:tab pos="177800" algn="l"/>
              </a:tabLst>
            </a:pPr>
            <a:r>
              <a:rPr lang="en-GB" sz="1400" dirty="0" smtClean="0">
                <a:latin typeface="Arial"/>
                <a:cs typeface="Arial"/>
              </a:rPr>
              <a:t>Coverage of topics in ISCC trainings for auditors and company representatives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742743">
            <a:off x="3712271" y="1112761"/>
            <a:ext cx="1727200" cy="368300"/>
          </a:xfrm>
          <a:prstGeom prst="parallelogram">
            <a:avLst>
              <a:gd name="adj" fmla="val 117241"/>
            </a:avLst>
          </a:prstGeom>
          <a:solidFill>
            <a:srgbClr val="0048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lIns="0" tIns="0" rIns="0" bIns="0" anchor="ctr"/>
          <a:lstStyle/>
          <a:p>
            <a:pPr marL="0" marR="0" lvl="0" indent="0" algn="ctr" defTabSz="762000" eaLnBrk="0" fontAlgn="auto" latinLnBrk="0" hangingPunct="0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Examples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Richtungspfeil 14"/>
          <p:cNvSpPr/>
          <p:nvPr/>
        </p:nvSpPr>
        <p:spPr bwMode="auto">
          <a:xfrm>
            <a:off x="5790348" y="1615423"/>
            <a:ext cx="334543" cy="3432770"/>
          </a:xfrm>
          <a:prstGeom prst="homePlate">
            <a:avLst>
              <a:gd name="adj" fmla="val 100000"/>
            </a:avLst>
          </a:prstGeom>
          <a:solidFill>
            <a:srgbClr val="0048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4" name="Bild 3" descr="Bildschirmfoto 2017-09-21 um 10.12.2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72" y="3472836"/>
            <a:ext cx="2043302" cy="28804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GB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GB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solidFill>
            <a:srgbClr val="0048A0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/>
          </p:nvPr>
        </p:nvSpPr>
        <p:spPr>
          <a:solidFill>
            <a:srgbClr val="0048A0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Example 1: Social </a:t>
            </a:r>
            <a:r>
              <a:rPr lang="en-GB" b="1" dirty="0">
                <a:solidFill>
                  <a:schemeClr val="bg1"/>
                </a:solidFill>
              </a:rPr>
              <a:t>I</a:t>
            </a:r>
            <a:r>
              <a:rPr lang="en-GB" b="1" dirty="0" smtClean="0">
                <a:solidFill>
                  <a:schemeClr val="bg1"/>
                </a:solidFill>
              </a:rPr>
              <a:t>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GB" dirty="0" smtClean="0">
                <a:sym typeface="Arial"/>
              </a:rPr>
              <a:t>Example 2:  Food Security </a:t>
            </a:r>
            <a:endParaRPr lang="en-GB" dirty="0">
              <a:solidFill>
                <a:srgbClr val="595959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2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Finnwatch report „The law of the jungle“ – Findings of the NGO</a:t>
            </a:r>
            <a:endParaRPr lang="de-DE" dirty="0"/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263199" y="1058863"/>
            <a:ext cx="656940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6400" lvl="0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 charset="0"/>
              <a:buChar char="•"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Report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GB" sz="1400" kern="0" dirty="0">
                <a:solidFill>
                  <a:srgbClr val="000000"/>
                </a:solidFill>
              </a:rPr>
              <a:t>The law of the jungle – Corporate responsibility of Finnish palm oil producer</a:t>
            </a:r>
            <a:r>
              <a:rPr lang="en-GB" sz="1400" kern="0" dirty="0" smtClean="0">
                <a:solidFill>
                  <a:srgbClr val="000000"/>
                </a:solidFill>
              </a:rPr>
              <a:t>” was published in September 2014 by Finnwatch</a:t>
            </a:r>
          </a:p>
          <a:p>
            <a:pPr marL="176400" lvl="0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 charset="0"/>
              <a:buChar char="•"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Finnwatch is a Finnish NGO that </a:t>
            </a:r>
            <a:r>
              <a:rPr lang="en-GB" sz="1400" kern="0" dirty="0" smtClean="0">
                <a:solidFill>
                  <a:srgbClr val="000000"/>
                </a:solidFill>
              </a:rPr>
              <a:t>focuses on business actions in developing countries</a:t>
            </a:r>
          </a:p>
          <a:p>
            <a:pPr marL="176400" lvl="0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 charset="0"/>
              <a:buChar char="•"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Report contains allegations of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breach of social standards at four IOI plantations in Malaysia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that were covered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by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ISCC and RSPO certificates</a:t>
            </a:r>
          </a:p>
          <a:p>
            <a:pPr marL="176400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</a:rPr>
              <a:t>Finnwatch visited three of the plantations on-site. Information on the fourth planation were gathered by interviews with workers conducted outside the </a:t>
            </a:r>
            <a:r>
              <a:rPr lang="en-GB" sz="1400" kern="0" dirty="0" smtClean="0">
                <a:solidFill>
                  <a:srgbClr val="000000"/>
                </a:solidFill>
              </a:rPr>
              <a:t>plantation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6400" marR="0" lvl="0" indent="-1764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SzTx/>
              <a:buFont typeface="Arial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000000"/>
                </a:solidFill>
              </a:rPr>
              <a:t>The findings mostly focused on social standards for migrant workers: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90750" lvl="2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/>
              <a:buChar char="•"/>
            </a:pP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High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recruitment costs for foreign 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workers </a:t>
            </a:r>
          </a:p>
          <a:p>
            <a:pPr marL="690750" lvl="2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orking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contracts not available in appropriate 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languages </a:t>
            </a:r>
          </a:p>
          <a:p>
            <a:pPr marL="690750" lvl="2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N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payment of minimum wage to foreign 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workers </a:t>
            </a:r>
          </a:p>
          <a:p>
            <a:pPr marL="690750" lvl="2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/>
              <a:buChar char="•"/>
            </a:pP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Restrictions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of freedom of 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association of foreign workers</a:t>
            </a:r>
          </a:p>
          <a:p>
            <a:pPr marL="690750" lvl="2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/>
              <a:buChar char="•"/>
            </a:pP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Withholding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of identity papers of foreign 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workers</a:t>
            </a:r>
          </a:p>
          <a:p>
            <a:pPr marL="176400" lvl="1" indent="-176400" eaLnBrk="1" hangingPunct="1">
              <a:spcBef>
                <a:spcPts val="600"/>
              </a:spcBef>
              <a:spcAft>
                <a:spcPts val="600"/>
              </a:spcAft>
              <a:buClr>
                <a:srgbClr val="0048A0"/>
              </a:buClr>
              <a:buFont typeface="Arial"/>
              <a:buChar char="•"/>
            </a:pPr>
            <a:endParaRPr lang="en-GB" sz="1400" b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00" y="1589158"/>
            <a:ext cx="1936017" cy="490069"/>
          </a:xfrm>
          <a:prstGeom prst="rect">
            <a:avLst/>
          </a:prstGeom>
        </p:spPr>
      </p:pic>
      <p:pic>
        <p:nvPicPr>
          <p:cNvPr id="9" name="Bild 8" descr="Bildschirmfoto 2015-11-26 um 14.42.51.pn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2600" y="2235049"/>
            <a:ext cx="2167527" cy="338999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Finnwatch report </a:t>
            </a:r>
            <a:r>
              <a:rPr lang="en-GB" dirty="0" smtClean="0"/>
              <a:t>and immediate actions </a:t>
            </a:r>
            <a:r>
              <a:rPr lang="en-GB" dirty="0"/>
              <a:t>taken by ISCC </a:t>
            </a:r>
            <a:endParaRPr lang="de-DE" dirty="0"/>
          </a:p>
        </p:txBody>
      </p:sp>
      <p:pic>
        <p:nvPicPr>
          <p:cNvPr id="3" name="Bild 2" descr="Bildschirmfoto 2016-02-25 um 14.50.02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395" y="1066391"/>
            <a:ext cx="853200" cy="135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Bild 3" descr="Bildschirmfoto 2016-02-25 um 14.49.40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556" y="1070379"/>
            <a:ext cx="853200" cy="135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pierung 4"/>
          <p:cNvGrpSpPr/>
          <p:nvPr/>
        </p:nvGrpSpPr>
        <p:grpSpPr>
          <a:xfrm>
            <a:off x="373625" y="1081488"/>
            <a:ext cx="9278374" cy="4071614"/>
            <a:chOff x="449828" y="1513305"/>
            <a:chExt cx="9278374" cy="4071614"/>
          </a:xfrm>
        </p:grpSpPr>
        <p:sp>
          <p:nvSpPr>
            <p:cNvPr id="6" name="Textfeld 6"/>
            <p:cNvSpPr txBox="1">
              <a:spLocks noChangeArrowheads="1"/>
            </p:cNvSpPr>
            <p:nvPr/>
          </p:nvSpPr>
          <p:spPr bwMode="auto">
            <a:xfrm>
              <a:off x="2726267" y="4414354"/>
              <a:ext cx="226541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Finnwatch published report and ISCC published 1</a:t>
              </a:r>
              <a:r>
                <a:rPr lang="en-US" sz="1400" baseline="30000" dirty="0" smtClean="0">
                  <a:solidFill>
                    <a:srgbClr val="000000"/>
                  </a:solidFill>
                </a:rPr>
                <a:t>st</a:t>
              </a:r>
              <a:r>
                <a:rPr lang="en-US" sz="1400" dirty="0" smtClean="0">
                  <a:solidFill>
                    <a:srgbClr val="000000"/>
                  </a:solidFill>
                </a:rPr>
                <a:t> statement on the report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" name="Pfeil nach rechts 6"/>
            <p:cNvSpPr/>
            <p:nvPr/>
          </p:nvSpPr>
          <p:spPr bwMode="auto">
            <a:xfrm>
              <a:off x="541870" y="3131525"/>
              <a:ext cx="9186332" cy="927652"/>
            </a:xfrm>
            <a:prstGeom prst="rightArrow">
              <a:avLst/>
            </a:prstGeom>
            <a:solidFill>
              <a:srgbClr val="0048A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feld 7"/>
            <p:cNvSpPr txBox="1">
              <a:spLocks noChangeArrowheads="1"/>
            </p:cNvSpPr>
            <p:nvPr/>
          </p:nvSpPr>
          <p:spPr bwMode="auto">
            <a:xfrm>
              <a:off x="449828" y="4407698"/>
              <a:ext cx="18869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ISCC learned about Finnwatch investigations and allegations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feld 6"/>
            <p:cNvSpPr txBox="1">
              <a:spLocks noChangeArrowheads="1"/>
            </p:cNvSpPr>
            <p:nvPr/>
          </p:nvSpPr>
          <p:spPr bwMode="auto">
            <a:xfrm>
              <a:off x="5050954" y="4422301"/>
              <a:ext cx="2411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Finnwatch published follow up report with responses by certification schemes and company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feld 6"/>
            <p:cNvSpPr txBox="1">
              <a:spLocks noChangeArrowheads="1"/>
            </p:cNvSpPr>
            <p:nvPr/>
          </p:nvSpPr>
          <p:spPr bwMode="auto">
            <a:xfrm>
              <a:off x="7594602" y="4415368"/>
              <a:ext cx="19558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Set up of the working group “Social Issues” during meeting of the stakeholder group SEA in Jakarta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828124" y="3449706"/>
              <a:ext cx="15020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ea typeface="ＭＳ Ｐゴシック" charset="0"/>
                </a:defRPr>
              </a:lvl2pPr>
              <a:lvl3pPr marL="1143000" indent="-228600">
                <a:defRPr sz="2400">
                  <a:ea typeface="ＭＳ Ｐゴシック" charset="0"/>
                </a:defRPr>
              </a:lvl3pPr>
              <a:lvl4pPr marL="1600200" indent="-228600">
                <a:defRPr sz="2400">
                  <a:ea typeface="ＭＳ Ｐゴシック" charset="0"/>
                </a:defRPr>
              </a:lvl4pPr>
              <a:lvl5pPr marL="2057400" indent="-228600">
                <a:defRPr sz="2400"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Arial"/>
                  <a:cs typeface="Arial"/>
                </a:rPr>
                <a:t>11/12 Sept ‘14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63839" y="3460749"/>
              <a:ext cx="10878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ea typeface="ＭＳ Ｐゴシック" charset="0"/>
                </a:defRPr>
              </a:lvl2pPr>
              <a:lvl3pPr marL="1143000" indent="-228600">
                <a:defRPr sz="2400">
                  <a:ea typeface="ＭＳ Ｐゴシック" charset="0"/>
                </a:defRPr>
              </a:lvl3pPr>
              <a:lvl4pPr marL="1600200" indent="-228600">
                <a:defRPr sz="2400">
                  <a:ea typeface="ＭＳ Ｐゴシック" charset="0"/>
                </a:defRPr>
              </a:lvl4pPr>
              <a:lvl5pPr marL="2057400" indent="-228600">
                <a:defRPr sz="2400"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Arial"/>
                  <a:cs typeface="Arial"/>
                </a:rPr>
                <a:t>3 Sept ‘14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37793" y="3449567"/>
              <a:ext cx="12202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ea typeface="ＭＳ Ｐゴシック" charset="0"/>
                </a:defRPr>
              </a:lvl2pPr>
              <a:lvl3pPr marL="1143000" indent="-228600">
                <a:defRPr sz="2400">
                  <a:ea typeface="ＭＳ Ｐゴシック" charset="0"/>
                </a:defRPr>
              </a:lvl3pPr>
              <a:lvl4pPr marL="1600200" indent="-228600">
                <a:defRPr sz="2400">
                  <a:ea typeface="ＭＳ Ｐゴシック" charset="0"/>
                </a:defRPr>
              </a:lvl4pPr>
              <a:lvl5pPr marL="2057400" indent="-228600">
                <a:defRPr sz="2400"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Arial"/>
                  <a:cs typeface="Arial"/>
                </a:rPr>
                <a:t>13 March ‘15 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994788" y="3448853"/>
              <a:ext cx="11576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ea typeface="ＭＳ Ｐゴシック" charset="0"/>
                </a:defRPr>
              </a:lvl2pPr>
              <a:lvl3pPr marL="1143000" indent="-228600">
                <a:defRPr sz="2400">
                  <a:ea typeface="ＭＳ Ｐゴシック" charset="0"/>
                </a:defRPr>
              </a:lvl3pPr>
              <a:lvl4pPr marL="1600200" indent="-228600">
                <a:defRPr sz="2400">
                  <a:ea typeface="ＭＳ Ｐゴシック" charset="0"/>
                </a:defRPr>
              </a:lvl4pPr>
              <a:lvl5pPr marL="2057400" indent="-228600">
                <a:defRPr sz="2400"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Arial"/>
                  <a:cs typeface="Arial"/>
                </a:rPr>
                <a:t>12 Aug ‘15 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15" name="Gerade Verbindung 14"/>
            <p:cNvCxnSpPr/>
            <p:nvPr/>
          </p:nvCxnSpPr>
          <p:spPr bwMode="auto">
            <a:xfrm flipH="1">
              <a:off x="3796204" y="3823472"/>
              <a:ext cx="3174" cy="57684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390174" y="3874613"/>
              <a:ext cx="3174" cy="53570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6249565" y="3842401"/>
              <a:ext cx="3174" cy="66861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8572519" y="3852278"/>
              <a:ext cx="3174" cy="658741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feld 18"/>
            <p:cNvSpPr txBox="1"/>
            <p:nvPr/>
          </p:nvSpPr>
          <p:spPr>
            <a:xfrm>
              <a:off x="3313115" y="3450333"/>
              <a:ext cx="10900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ea typeface="ＭＳ Ｐゴシック" charset="0"/>
                </a:defRPr>
              </a:lvl2pPr>
              <a:lvl3pPr marL="1143000" indent="-228600">
                <a:defRPr sz="2400">
                  <a:ea typeface="ＭＳ Ｐゴシック" charset="0"/>
                </a:defRPr>
              </a:lvl3pPr>
              <a:lvl4pPr marL="1600200" indent="-228600">
                <a:defRPr sz="2400">
                  <a:ea typeface="ＭＳ Ｐゴシック" charset="0"/>
                </a:defRPr>
              </a:lvl4pPr>
              <a:lvl5pPr marL="2057400" indent="-228600">
                <a:defRPr sz="2400"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Arial"/>
                  <a:cs typeface="Arial"/>
                </a:rPr>
                <a:t>16 Sept ‘14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533142" y="3440747"/>
              <a:ext cx="10900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ea typeface="ＭＳ Ｐゴシック" charset="0"/>
                </a:defRPr>
              </a:lvl2pPr>
              <a:lvl3pPr marL="1143000" indent="-228600">
                <a:defRPr sz="2400">
                  <a:ea typeface="ＭＳ Ｐゴシック" charset="0"/>
                </a:defRPr>
              </a:lvl3pPr>
              <a:lvl4pPr marL="1600200" indent="-228600">
                <a:defRPr sz="2400">
                  <a:ea typeface="ＭＳ Ｐゴシック" charset="0"/>
                </a:defRPr>
              </a:lvl4pPr>
              <a:lvl5pPr marL="2057400" indent="-228600">
                <a:defRPr sz="2400"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Arial"/>
                  <a:cs typeface="Arial"/>
                </a:rPr>
                <a:t>2 Dec ‘14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830160" y="3450748"/>
              <a:ext cx="13147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ea typeface="ＭＳ Ｐゴシック" charset="0"/>
                </a:defRPr>
              </a:lvl2pPr>
              <a:lvl3pPr marL="1143000" indent="-228600">
                <a:defRPr sz="2400">
                  <a:ea typeface="ＭＳ Ｐゴシック" charset="0"/>
                </a:defRPr>
              </a:lvl3pPr>
              <a:lvl4pPr marL="1600200" indent="-228600">
                <a:defRPr sz="2400">
                  <a:ea typeface="ＭＳ Ｐゴシック" charset="0"/>
                </a:defRPr>
              </a:lvl4pPr>
              <a:lvl5pPr marL="2057400" indent="-228600">
                <a:defRPr sz="2400"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ea typeface="ＭＳ Ｐゴシック" charset="0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Arial"/>
                  <a:cs typeface="Arial"/>
                </a:rPr>
                <a:t>24 March ‘15 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feld 6"/>
            <p:cNvSpPr txBox="1">
              <a:spLocks noChangeArrowheads="1"/>
            </p:cNvSpPr>
            <p:nvPr/>
          </p:nvSpPr>
          <p:spPr bwMode="auto">
            <a:xfrm>
              <a:off x="1340050" y="1746880"/>
              <a:ext cx="24700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ISCC sends independent auditor to three plantations in MY to check Finnwatch allegations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6507002" y="1513305"/>
              <a:ext cx="1849595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Meeting of the stakeholder group SEA in Bangkok with participation of Finnwatch</a:t>
              </a:r>
            </a:p>
          </p:txBody>
        </p:sp>
        <p:sp>
          <p:nvSpPr>
            <p:cNvPr id="24" name="Textfeld 6"/>
            <p:cNvSpPr txBox="1">
              <a:spLocks noChangeArrowheads="1"/>
            </p:cNvSpPr>
            <p:nvPr/>
          </p:nvSpPr>
          <p:spPr bwMode="auto">
            <a:xfrm>
              <a:off x="3972634" y="2164115"/>
              <a:ext cx="22153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ISCC publishes 2</a:t>
              </a:r>
              <a:r>
                <a:rPr lang="en-US" sz="1400" baseline="30000" dirty="0" smtClean="0">
                  <a:solidFill>
                    <a:srgbClr val="000000"/>
                  </a:solidFill>
                </a:rPr>
                <a:t>nd</a:t>
              </a:r>
              <a:r>
                <a:rPr lang="en-US" sz="1400" dirty="0" smtClean="0">
                  <a:solidFill>
                    <a:srgbClr val="000000"/>
                  </a:solidFill>
                </a:rPr>
                <a:t> ISCC statement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 flipH="1">
              <a:off x="2565560" y="2771782"/>
              <a:ext cx="3174" cy="57684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 flipH="1">
              <a:off x="5084821" y="2771782"/>
              <a:ext cx="3174" cy="57684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 flipH="1">
              <a:off x="7424911" y="2771782"/>
              <a:ext cx="3174" cy="57684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Bild 27" descr="Bildschirmfoto 2015-11-26 um 14.42.51.pn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2828" y="5000477"/>
            <a:ext cx="852485" cy="13495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Bild 28" descr="Bildschirmfoto 2016-02-25 um 13.00.14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767" y="4995333"/>
            <a:ext cx="853200" cy="135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Bild 29" descr="Bildschirmfoto 2016-02-25 um 14.48.04.pn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263" y="4990045"/>
            <a:ext cx="853200" cy="135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Bild 30" descr="IMG_2626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710" y="5291670"/>
            <a:ext cx="1341760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ISCC has reacted quickly and implemented open issues stated in the </a:t>
            </a:r>
            <a:r>
              <a:rPr lang="en-US" dirty="0" err="1" smtClean="0"/>
              <a:t>Finnwatch</a:t>
            </a:r>
            <a:r>
              <a:rPr lang="en-US" dirty="0" smtClean="0"/>
              <a:t> report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87910"/>
              </p:ext>
            </p:extLst>
          </p:nvPr>
        </p:nvGraphicFramePr>
        <p:xfrm>
          <a:off x="249432" y="1329783"/>
          <a:ext cx="9312600" cy="485917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10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57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latin typeface="Arial"/>
                          <a:cs typeface="Arial"/>
                        </a:rPr>
                        <a:t>                      </a:t>
                      </a:r>
                      <a:r>
                        <a:rPr lang="en-GB" baseline="0" dirty="0" smtClean="0">
                          <a:latin typeface="Arial"/>
                          <a:cs typeface="Arial"/>
                        </a:rPr>
                        <a:t>      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/>
                          <a:cs typeface="Arial"/>
                        </a:rPr>
                        <a:t>            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/>
                          <a:cs typeface="Arial"/>
                        </a:rPr>
                        <a:t>                 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41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400"/>
                        </a:spcAft>
                        <a:buFont typeface="+mj-lt"/>
                        <a:buAutoNum type="arabicPeriod"/>
                      </a:pPr>
                      <a:r>
                        <a:rPr lang="en-GB" baseline="0" dirty="0" smtClean="0">
                          <a:latin typeface="Arial"/>
                          <a:cs typeface="Arial"/>
                        </a:rPr>
                        <a:t>Retention of passports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baseline="0" dirty="0" smtClean="0">
                          <a:latin typeface="Arial"/>
                          <a:cs typeface="Arial"/>
                        </a:rPr>
                        <a:t>Discrimination of     foreign workers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baseline="0" dirty="0" smtClean="0">
                          <a:latin typeface="Arial"/>
                          <a:cs typeface="Arial"/>
                        </a:rPr>
                        <a:t>Freedom of        association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baseline="0" dirty="0" smtClean="0">
                          <a:latin typeface="Arial"/>
                          <a:cs typeface="Arial"/>
                        </a:rPr>
                        <a:t>Minimum wage </a:t>
                      </a:r>
                    </a:p>
                    <a:p>
                      <a:pPr marL="342900" lvl="0" indent="-342900">
                        <a:spcAft>
                          <a:spcPts val="1400"/>
                        </a:spcAft>
                        <a:buFont typeface="+mj-lt"/>
                        <a:buAutoNum type="arabicPeriod"/>
                      </a:pPr>
                      <a:r>
                        <a:rPr lang="en-GB" baseline="0" dirty="0" smtClean="0">
                          <a:latin typeface="Arial"/>
                          <a:cs typeface="Arial"/>
                        </a:rPr>
                        <a:t>Recruitment cost</a:t>
                      </a:r>
                    </a:p>
                    <a:p>
                      <a:pPr marL="342900" lvl="0" indent="-342900">
                        <a:spcAft>
                          <a:spcPts val="1400"/>
                        </a:spcAft>
                        <a:buFont typeface="+mj-lt"/>
                        <a:buAutoNum type="arabicPeriod"/>
                      </a:pPr>
                      <a:r>
                        <a:rPr lang="en-GB" baseline="0" dirty="0" smtClean="0">
                          <a:latin typeface="Arial"/>
                          <a:cs typeface="Arial"/>
                        </a:rPr>
                        <a:t>Contracts in </a:t>
                      </a:r>
                      <a:br>
                        <a:rPr lang="en-GB" baseline="0" dirty="0" smtClean="0">
                          <a:latin typeface="Arial"/>
                          <a:cs typeface="Arial"/>
                        </a:rPr>
                      </a:br>
                      <a:r>
                        <a:rPr lang="en-GB" baseline="0" dirty="0" smtClean="0">
                          <a:latin typeface="Arial"/>
                          <a:cs typeface="Arial"/>
                        </a:rPr>
                        <a:t>appropriate languages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>
            <a:spLocks/>
          </p:cNvSpPr>
          <p:nvPr/>
        </p:nvSpPr>
        <p:spPr bwMode="auto">
          <a:xfrm>
            <a:off x="3080868" y="1761442"/>
            <a:ext cx="252000" cy="252000"/>
          </a:xfrm>
          <a:prstGeom prst="ellipse">
            <a:avLst/>
          </a:prstGeom>
          <a:solidFill>
            <a:srgbClr val="800000"/>
          </a:solidFill>
          <a:ln w="19050" cmpd="sng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>
            <a:spLocks/>
          </p:cNvSpPr>
          <p:nvPr/>
        </p:nvSpPr>
        <p:spPr bwMode="auto">
          <a:xfrm>
            <a:off x="3080868" y="2941657"/>
            <a:ext cx="252000" cy="252000"/>
          </a:xfrm>
          <a:prstGeom prst="ellipse">
            <a:avLst/>
          </a:prstGeom>
          <a:solidFill>
            <a:srgbClr val="80000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>
            <a:spLocks/>
          </p:cNvSpPr>
          <p:nvPr/>
        </p:nvSpPr>
        <p:spPr bwMode="auto">
          <a:xfrm>
            <a:off x="3080868" y="3592573"/>
            <a:ext cx="252000" cy="252000"/>
          </a:xfrm>
          <a:prstGeom prst="ellipse">
            <a:avLst/>
          </a:prstGeom>
          <a:solidFill>
            <a:srgbClr val="80000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3080868" y="4142906"/>
            <a:ext cx="252000" cy="252000"/>
          </a:xfrm>
          <a:prstGeom prst="ellipse">
            <a:avLst/>
          </a:prstGeom>
          <a:solidFill>
            <a:srgbClr val="80000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>
            <a:spLocks/>
          </p:cNvSpPr>
          <p:nvPr/>
        </p:nvSpPr>
        <p:spPr bwMode="auto">
          <a:xfrm>
            <a:off x="3080868" y="4738273"/>
            <a:ext cx="252000" cy="252000"/>
          </a:xfrm>
          <a:prstGeom prst="ellipse">
            <a:avLst/>
          </a:prstGeom>
          <a:solidFill>
            <a:srgbClr val="80000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>
            <a:off x="5737908" y="1761442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5745739" y="4738273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/>
          </p:cNvSpPr>
          <p:nvPr/>
        </p:nvSpPr>
        <p:spPr bwMode="auto">
          <a:xfrm>
            <a:off x="5863908" y="2941657"/>
            <a:ext cx="252000" cy="2520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/>
          </p:cNvSpPr>
          <p:nvPr/>
        </p:nvSpPr>
        <p:spPr bwMode="auto">
          <a:xfrm>
            <a:off x="8752746" y="3592573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8761161" y="4072142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513923" y="5787118"/>
            <a:ext cx="16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1168224" y="6063154"/>
            <a:ext cx="139399" cy="133200"/>
          </a:xfrm>
          <a:prstGeom prst="ellipse">
            <a:avLst/>
          </a:prstGeom>
          <a:solidFill>
            <a:srgbClr val="800000"/>
          </a:solidFill>
          <a:ln w="19050" cmpd="sng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1307623" y="5989153"/>
            <a:ext cx="2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= Analysis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1168223" y="6243841"/>
            <a:ext cx="2336796" cy="246221"/>
            <a:chOff x="4978400" y="5484318"/>
            <a:chExt cx="2336796" cy="246221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4978400" y="5547114"/>
              <a:ext cx="139399" cy="133200"/>
            </a:xfrm>
            <a:prstGeom prst="ellipse">
              <a:avLst/>
            </a:prstGeom>
            <a:solidFill>
              <a:srgbClr val="FFDB47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119505" y="5484318"/>
              <a:ext cx="21956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= Measures developed</a:t>
              </a:r>
              <a:endParaRPr lang="en-US" sz="1000" dirty="0">
                <a:latin typeface="Arial"/>
                <a:cs typeface="Arial"/>
              </a:endParaRP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3383240" y="5985071"/>
            <a:ext cx="2031918" cy="246221"/>
            <a:chOff x="3831991" y="5985071"/>
            <a:chExt cx="2031918" cy="246221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831991" y="6049315"/>
              <a:ext cx="139399" cy="133200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982199" y="5985071"/>
              <a:ext cx="18817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= Fully implemented </a:t>
              </a:r>
              <a:endParaRPr lang="en-US" sz="1000" dirty="0">
                <a:latin typeface="Arial"/>
                <a:cs typeface="Arial"/>
              </a:endParaRPr>
            </a:p>
          </p:txBody>
        </p:sp>
      </p:grpSp>
      <p:sp>
        <p:nvSpPr>
          <p:cNvPr id="42" name="Oval 41"/>
          <p:cNvSpPr>
            <a:spLocks/>
          </p:cNvSpPr>
          <p:nvPr/>
        </p:nvSpPr>
        <p:spPr bwMode="auto">
          <a:xfrm>
            <a:off x="8733946" y="1761442"/>
            <a:ext cx="252000" cy="2520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>
            <a:spLocks/>
          </p:cNvSpPr>
          <p:nvPr/>
        </p:nvSpPr>
        <p:spPr bwMode="auto">
          <a:xfrm>
            <a:off x="3080868" y="2346679"/>
            <a:ext cx="252000" cy="252000"/>
          </a:xfrm>
          <a:prstGeom prst="ellipse">
            <a:avLst/>
          </a:prstGeom>
          <a:solidFill>
            <a:srgbClr val="800000"/>
          </a:solidFill>
          <a:ln w="19050" cmpd="sng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>
            <a:spLocks/>
          </p:cNvSpPr>
          <p:nvPr/>
        </p:nvSpPr>
        <p:spPr bwMode="auto">
          <a:xfrm>
            <a:off x="5737908" y="2941657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>
            <a:spLocks/>
          </p:cNvSpPr>
          <p:nvPr/>
        </p:nvSpPr>
        <p:spPr bwMode="auto">
          <a:xfrm>
            <a:off x="8770223" y="4667509"/>
            <a:ext cx="252000" cy="252000"/>
          </a:xfrm>
          <a:prstGeom prst="ellipse">
            <a:avLst/>
          </a:prstGeom>
          <a:solidFill>
            <a:srgbClr val="078C1B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78C1B"/>
              </a:solidFill>
            </a:endParaRPr>
          </a:p>
        </p:txBody>
      </p:sp>
      <p:grpSp>
        <p:nvGrpSpPr>
          <p:cNvPr id="25" name="Gruppierung 24"/>
          <p:cNvGrpSpPr/>
          <p:nvPr/>
        </p:nvGrpSpPr>
        <p:grpSpPr>
          <a:xfrm>
            <a:off x="5457561" y="5994720"/>
            <a:ext cx="3153008" cy="246221"/>
            <a:chOff x="7080118" y="6012638"/>
            <a:chExt cx="3153008" cy="246221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7080118" y="6069385"/>
              <a:ext cx="139399" cy="133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078C1B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7219655" y="6012638"/>
              <a:ext cx="3013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= Not to be influenced by ISCC/ out of scope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3" name="Pfeil nach rechts 52"/>
          <p:cNvSpPr/>
          <p:nvPr/>
        </p:nvSpPr>
        <p:spPr bwMode="auto">
          <a:xfrm>
            <a:off x="263200" y="854055"/>
            <a:ext cx="9186332" cy="805004"/>
          </a:xfrm>
          <a:prstGeom prst="rightArrow">
            <a:avLst/>
          </a:prstGeom>
          <a:solidFill>
            <a:srgbClr val="0048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085991" y="1087082"/>
            <a:ext cx="15020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ea typeface="ＭＳ Ｐゴシック" charset="0"/>
              </a:defRPr>
            </a:lvl2pPr>
            <a:lvl3pPr marL="1143000" indent="-228600">
              <a:defRPr sz="2400">
                <a:ea typeface="ＭＳ Ｐゴシック" charset="0"/>
              </a:defRPr>
            </a:lvl3pPr>
            <a:lvl4pPr marL="1600200" indent="-228600">
              <a:defRPr sz="2400">
                <a:ea typeface="ＭＳ Ｐゴシック" charset="0"/>
              </a:defRPr>
            </a:lvl4pPr>
            <a:lvl5pPr marL="2057400" indent="-22860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en-GB" sz="1800" b="1" dirty="0" smtClean="0">
                <a:solidFill>
                  <a:schemeClr val="bg1"/>
                </a:solidFill>
                <a:latin typeface="Arial"/>
                <a:cs typeface="Arial"/>
              </a:rPr>
              <a:t>2015/2016</a:t>
            </a:r>
            <a:endParaRPr lang="en-GB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136848" y="1087082"/>
            <a:ext cx="151222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ea typeface="ＭＳ Ｐゴシック" charset="0"/>
              </a:defRPr>
            </a:lvl2pPr>
            <a:lvl3pPr marL="1143000" indent="-228600">
              <a:defRPr sz="2400">
                <a:ea typeface="ＭＳ Ｐゴシック" charset="0"/>
              </a:defRPr>
            </a:lvl3pPr>
            <a:lvl4pPr marL="1600200" indent="-228600">
              <a:defRPr sz="2400">
                <a:ea typeface="ＭＳ Ｐゴシック" charset="0"/>
              </a:defRPr>
            </a:lvl4pPr>
            <a:lvl5pPr marL="2057400" indent="-22860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en-GB" sz="1800" b="1" dirty="0" smtClean="0">
                <a:solidFill>
                  <a:schemeClr val="bg1"/>
                </a:solidFill>
                <a:latin typeface="Arial"/>
                <a:cs typeface="Arial"/>
              </a:rPr>
              <a:t>2014</a:t>
            </a:r>
            <a:endParaRPr lang="en-GB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6436148" y="1087082"/>
            <a:ext cx="254979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ea typeface="ＭＳ Ｐゴシック" charset="0"/>
              </a:defRPr>
            </a:lvl2pPr>
            <a:lvl3pPr marL="1143000" indent="-228600">
              <a:defRPr sz="2400">
                <a:ea typeface="ＭＳ Ｐゴシック" charset="0"/>
              </a:defRPr>
            </a:lvl3pPr>
            <a:lvl4pPr marL="1600200" indent="-228600">
              <a:defRPr sz="2400">
                <a:ea typeface="ＭＳ Ｐゴシック" charset="0"/>
              </a:defRPr>
            </a:lvl4pPr>
            <a:lvl5pPr marL="2057400" indent="-22860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en-GB" sz="1800" b="1" dirty="0" smtClean="0">
                <a:solidFill>
                  <a:schemeClr val="bg1"/>
                </a:solidFill>
                <a:latin typeface="Arial"/>
                <a:cs typeface="Arial"/>
              </a:rPr>
              <a:t>2016/2017</a:t>
            </a:r>
            <a:endParaRPr lang="en-GB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7" name="Oval 56"/>
          <p:cNvSpPr>
            <a:spLocks/>
          </p:cNvSpPr>
          <p:nvPr/>
        </p:nvSpPr>
        <p:spPr bwMode="auto">
          <a:xfrm>
            <a:off x="5863908" y="2346679"/>
            <a:ext cx="252000" cy="252000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78C1B"/>
              </a:solidFill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 bwMode="auto">
          <a:xfrm>
            <a:off x="5737908" y="2346679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/>
          </p:cNvSpPr>
          <p:nvPr/>
        </p:nvSpPr>
        <p:spPr bwMode="auto">
          <a:xfrm>
            <a:off x="8859946" y="2941657"/>
            <a:ext cx="252000" cy="26609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/>
          </p:cNvSpPr>
          <p:nvPr/>
        </p:nvSpPr>
        <p:spPr bwMode="auto">
          <a:xfrm>
            <a:off x="8859946" y="2346679"/>
            <a:ext cx="252000" cy="266090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78C1B"/>
              </a:solidFill>
            </a:endParaRPr>
          </a:p>
        </p:txBody>
      </p:sp>
      <p:sp>
        <p:nvSpPr>
          <p:cNvPr id="51" name="Oval 50"/>
          <p:cNvSpPr>
            <a:spLocks/>
          </p:cNvSpPr>
          <p:nvPr/>
        </p:nvSpPr>
        <p:spPr bwMode="auto">
          <a:xfrm>
            <a:off x="8733946" y="2941657"/>
            <a:ext cx="252000" cy="2520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>
            <a:spLocks/>
          </p:cNvSpPr>
          <p:nvPr/>
        </p:nvSpPr>
        <p:spPr bwMode="auto">
          <a:xfrm>
            <a:off x="8733946" y="2346679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677508" y="2922588"/>
            <a:ext cx="1919452" cy="1149554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Development of requirements and implementation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9" name="Gruppierung 8"/>
          <p:cNvGrpSpPr/>
          <p:nvPr/>
        </p:nvGrpSpPr>
        <p:grpSpPr>
          <a:xfrm>
            <a:off x="3380899" y="6247536"/>
            <a:ext cx="3240744" cy="246221"/>
            <a:chOff x="3821183" y="6289871"/>
            <a:chExt cx="3240744" cy="246221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3821183" y="6345648"/>
              <a:ext cx="139399" cy="133200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3971390" y="6289871"/>
              <a:ext cx="3090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= Partially implemented </a:t>
              </a:r>
              <a:endParaRPr lang="en-US" sz="1000" dirty="0">
                <a:latin typeface="Arial"/>
                <a:cs typeface="Arial"/>
              </a:endParaRPr>
            </a:p>
          </p:txBody>
        </p:sp>
      </p:grpSp>
      <p:sp>
        <p:nvSpPr>
          <p:cNvPr id="47" name="Oval 46"/>
          <p:cNvSpPr/>
          <p:nvPr/>
        </p:nvSpPr>
        <p:spPr bwMode="auto">
          <a:xfrm>
            <a:off x="6621643" y="2941657"/>
            <a:ext cx="1919452" cy="1149554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Implementation and further improvement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 bwMode="auto">
          <a:xfrm>
            <a:off x="5860039" y="3596806"/>
            <a:ext cx="252000" cy="252000"/>
          </a:xfrm>
          <a:prstGeom prst="ellipse">
            <a:avLst/>
          </a:prstGeom>
          <a:solidFill>
            <a:srgbClr val="FFDB47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FFDB47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5737908" y="3592573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>
            <a:spLocks/>
          </p:cNvSpPr>
          <p:nvPr/>
        </p:nvSpPr>
        <p:spPr bwMode="auto">
          <a:xfrm>
            <a:off x="5872739" y="4142906"/>
            <a:ext cx="252000" cy="252000"/>
          </a:xfrm>
          <a:prstGeom prst="ellipse">
            <a:avLst/>
          </a:prstGeom>
          <a:solidFill>
            <a:srgbClr val="FFDB47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FFDB47"/>
              </a:solidFill>
            </a:endParaRPr>
          </a:p>
        </p:txBody>
      </p:sp>
      <p:sp>
        <p:nvSpPr>
          <p:cNvPr id="49" name="Oval 48"/>
          <p:cNvSpPr>
            <a:spLocks/>
          </p:cNvSpPr>
          <p:nvPr/>
        </p:nvSpPr>
        <p:spPr bwMode="auto">
          <a:xfrm>
            <a:off x="5749608" y="4142906"/>
            <a:ext cx="252000" cy="2520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5F5F5F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78C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GB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GB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 smtClean="0"/>
              <a:t>Example 1: Social </a:t>
            </a:r>
            <a:r>
              <a:rPr lang="en-GB" dirty="0"/>
              <a:t>I</a:t>
            </a:r>
            <a:r>
              <a:rPr lang="en-GB" dirty="0" smtClean="0"/>
              <a:t>ssues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solidFill>
            <a:srgbClr val="0048A0"/>
          </a:solidFill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3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>
          <a:solidFill>
            <a:srgbClr val="0048A0"/>
          </a:solidFill>
        </p:spPr>
        <p:txBody>
          <a:bodyPr/>
          <a:lstStyle/>
          <a:p>
            <a:pPr lvl="0"/>
            <a:r>
              <a:rPr lang="en-GB" b="1" dirty="0" smtClean="0">
                <a:solidFill>
                  <a:schemeClr val="bg1"/>
                </a:solidFill>
                <a:sym typeface="Arial"/>
              </a:rPr>
              <a:t>Example 2:  Food Security </a:t>
            </a:r>
            <a:endParaRPr lang="en-GB" b="1" dirty="0">
              <a:solidFill>
                <a:schemeClr val="bg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5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security – Specific and verifiable criteria have to be developed and implemented (I)</a:t>
            </a:r>
            <a:endParaRPr lang="en-GB" dirty="0"/>
          </a:p>
        </p:txBody>
      </p:sp>
      <p:pic>
        <p:nvPicPr>
          <p:cNvPr id="16" name="Bild 15" descr="Bildschirmfoto 2016-02-15 um 15.32.2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733" y="1314978"/>
            <a:ext cx="3234267" cy="458829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263200" y="1221841"/>
            <a:ext cx="596826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2A4C7F"/>
              </a:buClr>
            </a:pPr>
            <a:r>
              <a:rPr lang="en-GB" sz="1600" b="1" dirty="0" smtClean="0">
                <a:latin typeface="Arial"/>
                <a:cs typeface="Arial"/>
              </a:rPr>
              <a:t>Issue: </a:t>
            </a:r>
            <a:r>
              <a:rPr lang="en-GB" sz="1600" dirty="0" smtClean="0">
                <a:latin typeface="Arial"/>
                <a:cs typeface="Arial"/>
              </a:rPr>
              <a:t>Food security is of growing importance but hardly or only insufficiently covered by certification standards </a:t>
            </a:r>
          </a:p>
          <a:p>
            <a:pPr marL="633600" lvl="1" indent="-176400">
              <a:spcAft>
                <a:spcPts val="600"/>
              </a:spcAft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Current coverage under ISCC: “Is it ensured that biomass production does not impair food security”*</a:t>
            </a:r>
          </a:p>
          <a:p>
            <a:pPr marL="633600" lvl="1" indent="-176400">
              <a:spcAft>
                <a:spcPts val="600"/>
              </a:spcAft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Specific and verifiable criteria should be developed and implemented</a:t>
            </a:r>
          </a:p>
          <a:p>
            <a:pPr lvl="1">
              <a:spcAft>
                <a:spcPts val="600"/>
              </a:spcAft>
              <a:buClr>
                <a:srgbClr val="2A4C7F"/>
              </a:buClr>
            </a:pPr>
            <a:endParaRPr lang="en-GB" sz="1600" dirty="0" smtClean="0">
              <a:latin typeface="Arial"/>
              <a:cs typeface="Arial"/>
            </a:endParaRPr>
          </a:p>
          <a:p>
            <a:pPr marL="176400" indent="-176400">
              <a:spcAft>
                <a:spcPts val="600"/>
              </a:spcAft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In 2014 ISCC contributed to </a:t>
            </a:r>
            <a:r>
              <a:rPr lang="en-GB" sz="1600" dirty="0">
                <a:latin typeface="Arial"/>
                <a:cs typeface="Arial"/>
              </a:rPr>
              <a:t>a </a:t>
            </a:r>
            <a:r>
              <a:rPr lang="en-GB" sz="1600" dirty="0" smtClean="0">
                <a:latin typeface="Arial"/>
                <a:cs typeface="Arial"/>
              </a:rPr>
              <a:t>project </a:t>
            </a:r>
            <a:r>
              <a:rPr lang="en-GB" sz="1600" dirty="0">
                <a:latin typeface="Arial"/>
                <a:cs typeface="Arial"/>
              </a:rPr>
              <a:t>of the </a:t>
            </a:r>
            <a:r>
              <a:rPr lang="en-GB" sz="1600" dirty="0" err="1">
                <a:latin typeface="Arial"/>
                <a:cs typeface="Arial"/>
              </a:rPr>
              <a:t>Center</a:t>
            </a:r>
            <a:r>
              <a:rPr lang="en-GB" sz="1600" dirty="0">
                <a:latin typeface="Arial"/>
                <a:cs typeface="Arial"/>
              </a:rPr>
              <a:t> for Development </a:t>
            </a:r>
            <a:r>
              <a:rPr lang="en-GB" sz="1600" dirty="0" smtClean="0">
                <a:latin typeface="Arial"/>
                <a:cs typeface="Arial"/>
              </a:rPr>
              <a:t>(ZEF) and </a:t>
            </a:r>
            <a:r>
              <a:rPr lang="en-GB" sz="1600" dirty="0" err="1" smtClean="0">
                <a:latin typeface="Arial"/>
                <a:cs typeface="Arial"/>
              </a:rPr>
              <a:t>Welthungerhilfe</a:t>
            </a:r>
            <a:endParaRPr lang="en-GB" sz="1600" dirty="0" smtClean="0">
              <a:latin typeface="Arial"/>
              <a:cs typeface="Arial"/>
            </a:endParaRPr>
          </a:p>
          <a:p>
            <a:pPr marL="633600" lvl="1" indent="-176400">
              <a:spcAft>
                <a:spcPts val="600"/>
              </a:spcAft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Research </a:t>
            </a:r>
            <a:r>
              <a:rPr lang="en-GB" sz="1600" dirty="0">
                <a:latin typeface="Arial"/>
                <a:cs typeface="Arial"/>
              </a:rPr>
              <a:t>on rights-based food security principle for biomass </a:t>
            </a:r>
            <a:r>
              <a:rPr lang="en-GB" sz="1600" dirty="0" smtClean="0">
                <a:latin typeface="Arial"/>
                <a:cs typeface="Arial"/>
              </a:rPr>
              <a:t>sustainability </a:t>
            </a:r>
            <a:r>
              <a:rPr lang="en-GB" sz="1600" dirty="0">
                <a:latin typeface="Arial"/>
                <a:cs typeface="Arial"/>
              </a:rPr>
              <a:t>standards and certification </a:t>
            </a:r>
            <a:r>
              <a:rPr lang="en-GB" sz="1600" dirty="0" smtClean="0">
                <a:latin typeface="Arial"/>
                <a:cs typeface="Arial"/>
              </a:rPr>
              <a:t>systems</a:t>
            </a:r>
          </a:p>
          <a:p>
            <a:pPr marL="176400" indent="-176400">
              <a:spcAft>
                <a:spcPts val="600"/>
              </a:spcAft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Development </a:t>
            </a:r>
            <a:r>
              <a:rPr lang="en-GB" sz="1600" dirty="0">
                <a:latin typeface="Arial"/>
                <a:cs typeface="Arial"/>
              </a:rPr>
              <a:t>of </a:t>
            </a:r>
            <a:r>
              <a:rPr lang="en-GB" sz="1600" dirty="0" smtClean="0">
                <a:latin typeface="Arial"/>
                <a:cs typeface="Arial"/>
              </a:rPr>
              <a:t>criteria </a:t>
            </a:r>
            <a:r>
              <a:rPr lang="en-GB" sz="1600" dirty="0">
                <a:latin typeface="Arial"/>
                <a:cs typeface="Arial"/>
              </a:rPr>
              <a:t>and checklists </a:t>
            </a:r>
            <a:r>
              <a:rPr lang="en-GB" sz="1600" dirty="0" smtClean="0">
                <a:latin typeface="Arial"/>
                <a:cs typeface="Arial"/>
              </a:rPr>
              <a:t>to cover </a:t>
            </a:r>
            <a:r>
              <a:rPr lang="en-GB" sz="1600" dirty="0">
                <a:latin typeface="Arial"/>
                <a:cs typeface="Arial"/>
              </a:rPr>
              <a:t>food </a:t>
            </a:r>
            <a:r>
              <a:rPr lang="en-GB" sz="1600" dirty="0" smtClean="0">
                <a:latin typeface="Arial"/>
                <a:cs typeface="Arial"/>
              </a:rPr>
              <a:t>security for sustainability certification </a:t>
            </a:r>
            <a:endParaRPr lang="en-GB" sz="1600" dirty="0">
              <a:latin typeface="Arial"/>
              <a:cs typeface="Arial"/>
            </a:endParaRPr>
          </a:p>
          <a:p>
            <a:pPr marL="176400" indent="-176400">
              <a:spcAft>
                <a:spcPts val="600"/>
              </a:spcAft>
              <a:buClr>
                <a:srgbClr val="2A4C7F"/>
              </a:buClr>
              <a:buFont typeface="Arial"/>
              <a:buChar char="•"/>
            </a:pPr>
            <a:r>
              <a:rPr lang="en-GB" sz="1600" dirty="0" smtClean="0">
                <a:latin typeface="Arial"/>
                <a:cs typeface="Arial"/>
              </a:rPr>
              <a:t>Field testing phase required </a:t>
            </a:r>
            <a:endParaRPr lang="en-GB" sz="1600" dirty="0">
              <a:latin typeface="Arial"/>
              <a:cs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1611" y="6025625"/>
            <a:ext cx="4686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0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* Requirement 7.1.64</a:t>
            </a:r>
            <a:r>
              <a:rPr lang="en-GB" sz="1000" dirty="0" smtClean="0">
                <a:latin typeface="Arial"/>
                <a:cs typeface="Arial"/>
              </a:rPr>
              <a:t> (minor must), ISCC System Document 202 v3.0</a:t>
            </a:r>
            <a:endParaRPr kumimoji="0" lang="en-GB" sz="100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4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noFill/>
          <a:round/>
          <a:headEnd/>
          <a:tailEnd/>
        </a:ln>
      </a:spPr>
      <a:bodyPr rtlCol="0" anchor="ctr"/>
      <a:lstStyle>
        <a:defPPr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674</Words>
  <Application>Microsoft Office PowerPoint</Application>
  <PresentationFormat>Benutzerdefiniert</PresentationFormat>
  <Paragraphs>110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Symbol</vt:lpstr>
      <vt:lpstr>Wingdings</vt:lpstr>
      <vt:lpstr>PresentationLoad</vt:lpstr>
      <vt:lpstr>How to improve Social Criteria within a Certification System</vt:lpstr>
      <vt:lpstr>Content</vt:lpstr>
      <vt:lpstr>ISCC is focusing on social issues. Continuous dialogue with stakeholders and further development of standard</vt:lpstr>
      <vt:lpstr>Content</vt:lpstr>
      <vt:lpstr>Finnwatch report „The law of the jungle“ – Findings of the NGO</vt:lpstr>
      <vt:lpstr>Finnwatch report and immediate actions taken by ISCC </vt:lpstr>
      <vt:lpstr>Overview: ISCC has reacted quickly and implemented open issues stated in the Finnwatch report</vt:lpstr>
      <vt:lpstr>Content</vt:lpstr>
      <vt:lpstr>Food security – Specific and verifiable criteria have to be developed and implemented (I)</vt:lpstr>
      <vt:lpstr>Food security – Specific and verifiable criteria have to be developed and implemented (II)</vt:lpstr>
      <vt:lpstr>PowerPoint-Präsentation</vt:lpstr>
    </vt:vector>
  </TitlesOfParts>
  <Company>Inscale GmbH</Company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DT0131_Nature</dc:title>
  <dc:creator>PresentationLoad</dc:creator>
  <dc:description>Professional PowerPoint templates for download</dc:description>
  <cp:lastModifiedBy>Heinze, Benita GIZ</cp:lastModifiedBy>
  <cp:revision>2659</cp:revision>
  <cp:lastPrinted>2015-09-25T20:02:43Z</cp:lastPrinted>
  <dcterms:created xsi:type="dcterms:W3CDTF">2010-05-21T10:35:54Z</dcterms:created>
  <dcterms:modified xsi:type="dcterms:W3CDTF">2017-09-29T09:26:10Z</dcterms:modified>
</cp:coreProperties>
</file>