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26"/>
  </p:notesMasterIdLst>
  <p:handoutMasterIdLst>
    <p:handoutMasterId r:id="rId27"/>
  </p:handoutMasterIdLst>
  <p:sldIdLst>
    <p:sldId id="265" r:id="rId2"/>
    <p:sldId id="257" r:id="rId3"/>
    <p:sldId id="303" r:id="rId4"/>
    <p:sldId id="271" r:id="rId5"/>
    <p:sldId id="272" r:id="rId6"/>
    <p:sldId id="273" r:id="rId7"/>
    <p:sldId id="274" r:id="rId8"/>
    <p:sldId id="275" r:id="rId9"/>
    <p:sldId id="302" r:id="rId10"/>
    <p:sldId id="301" r:id="rId11"/>
    <p:sldId id="300" r:id="rId12"/>
    <p:sldId id="299" r:id="rId13"/>
    <p:sldId id="294" r:id="rId14"/>
    <p:sldId id="298" r:id="rId15"/>
    <p:sldId id="297" r:id="rId16"/>
    <p:sldId id="296" r:id="rId17"/>
    <p:sldId id="295" r:id="rId18"/>
    <p:sldId id="266" r:id="rId19"/>
    <p:sldId id="304" r:id="rId20"/>
    <p:sldId id="278" r:id="rId21"/>
    <p:sldId id="258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en-US"/>
    </a:defPPr>
    <a:lvl1pPr marL="0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1pPr>
    <a:lvl2pPr marL="472997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2pPr>
    <a:lvl3pPr marL="945992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3pPr>
    <a:lvl4pPr marL="1418989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4pPr>
    <a:lvl5pPr marL="1891985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5pPr>
    <a:lvl6pPr marL="2364981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6pPr>
    <a:lvl7pPr marL="2837978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7pPr>
    <a:lvl8pPr marL="3310974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8pPr>
    <a:lvl9pPr marL="3783970" algn="l" defTabSz="945992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EAC79E4-4D8B-4FEC-8CED-35F2609C91BE}">
          <p14:sldIdLst>
            <p14:sldId id="265"/>
            <p14:sldId id="257"/>
            <p14:sldId id="303"/>
            <p14:sldId id="271"/>
            <p14:sldId id="272"/>
            <p14:sldId id="273"/>
            <p14:sldId id="274"/>
            <p14:sldId id="275"/>
            <p14:sldId id="302"/>
            <p14:sldId id="301"/>
            <p14:sldId id="300"/>
            <p14:sldId id="299"/>
            <p14:sldId id="294"/>
            <p14:sldId id="298"/>
            <p14:sldId id="297"/>
            <p14:sldId id="296"/>
            <p14:sldId id="295"/>
            <p14:sldId id="266"/>
            <p14:sldId id="304"/>
            <p14:sldId id="278"/>
            <p14:sldId id="258"/>
            <p14:sldId id="305"/>
            <p14:sldId id="306"/>
            <p14:sldId id="307"/>
          </p14:sldIdLst>
        </p14:section>
        <p14:section name="Untitled Section" id="{565BAA57-70E2-47DA-A0DE-E200A520309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816">
          <p15:clr>
            <a:srgbClr val="A4A3A4"/>
          </p15:clr>
        </p15:guide>
        <p15:guide id="4" pos="2927">
          <p15:clr>
            <a:srgbClr val="A4A3A4"/>
          </p15:clr>
        </p15:guide>
        <p15:guide id="5" pos="2876">
          <p15:clr>
            <a:srgbClr val="A4A3A4"/>
          </p15:clr>
        </p15:guide>
        <p15:guide id="6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8A48B"/>
    <a:srgbClr val="534E5A"/>
    <a:srgbClr val="C4AB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278" y="84"/>
      </p:cViewPr>
      <p:guideLst>
        <p:guide orient="horz" pos="2160"/>
        <p:guide pos="2880"/>
        <p:guide pos="2816"/>
        <p:guide pos="2927"/>
        <p:guide pos="2876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CD676-29BF-DC4D-81A0-ECAE1554028A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1780-C6C9-114C-A547-1835EC6D31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31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7605A-7F87-8A4E-8D1B-BF0702A1493A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53079-8110-9247-884C-569CE82D87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52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1pPr>
    <a:lvl2pPr marL="472997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2pPr>
    <a:lvl3pPr marL="945992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3pPr>
    <a:lvl4pPr marL="1418989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4pPr>
    <a:lvl5pPr marL="1891985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5pPr>
    <a:lvl6pPr marL="2364981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6pPr>
    <a:lvl7pPr marL="2837978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7pPr>
    <a:lvl8pPr marL="3310974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8pPr>
    <a:lvl9pPr marL="3783970" algn="l" defTabSz="472997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53079-8110-9247-884C-569CE82D87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5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53079-8110-9247-884C-569CE82D87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0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87338" y="3888000"/>
            <a:ext cx="8569325" cy="1800000"/>
          </a:xfr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3000">
                <a:solidFill>
                  <a:schemeClr val="tx1"/>
                </a:solidFill>
              </a:defRPr>
            </a:lvl3pPr>
            <a:lvl4pPr>
              <a:defRPr sz="3000">
                <a:solidFill>
                  <a:schemeClr val="tx1"/>
                </a:solidFill>
              </a:defRPr>
            </a:lvl4pPr>
            <a:lvl5pPr>
              <a:defRPr sz="3000">
                <a:solidFill>
                  <a:schemeClr val="tx1"/>
                </a:solidFill>
              </a:defRPr>
            </a:lvl5pPr>
            <a:lvl6pPr>
              <a:defRPr sz="3000">
                <a:solidFill>
                  <a:schemeClr val="tx1"/>
                </a:solidFill>
              </a:defRPr>
            </a:lvl6pPr>
            <a:lvl7pPr>
              <a:defRPr sz="3000">
                <a:solidFill>
                  <a:schemeClr val="tx1"/>
                </a:solidFill>
              </a:defRPr>
            </a:lvl7pPr>
            <a:lvl8pPr>
              <a:defRPr sz="3000">
                <a:solidFill>
                  <a:schemeClr val="tx1"/>
                </a:solidFill>
              </a:defRPr>
            </a:lvl8pPr>
            <a:lvl9pPr>
              <a:defRPr sz="3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87338" y="54324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88000" y="612000"/>
            <a:ext cx="8568000" cy="3327200"/>
          </a:xfrm>
        </p:spPr>
        <p:txBody>
          <a:bodyPr/>
          <a:lstStyle>
            <a:lvl1pPr>
              <a:lnSpc>
                <a:spcPts val="12000"/>
              </a:lnSpc>
              <a:defRPr sz="12000" cap="all" baseline="0"/>
            </a:lvl1pPr>
          </a:lstStyle>
          <a:p>
            <a: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OF THE PRESENTATION</a:t>
            </a:r>
            <a:endParaRPr lang="en-GB" dirty="0"/>
          </a:p>
        </p:txBody>
      </p:sp>
      <p:pic>
        <p:nvPicPr>
          <p:cNvPr id="8" name="Picture 7" descr="AI Logo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00" y="5641200"/>
            <a:ext cx="2196084" cy="92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99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999" y="270000"/>
            <a:ext cx="8568000" cy="6215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3800" b="1" i="0" cap="all" baseline="0">
                <a:solidFill>
                  <a:srgbClr val="000000"/>
                </a:solidFill>
                <a:latin typeface="Amnesty Trade Gothic Cn"/>
                <a:cs typeface="Amnesty Trade Gothic Cn"/>
              </a:defRPr>
            </a:lvl1pPr>
          </a:lstStyle>
          <a:p>
            <a:r>
              <a:rPr lang="en-GB" smtClean="0">
                <a:highlight>
                  <a:srgbClr val="C0C0C0"/>
                </a:highlight>
                <a:latin typeface="Amnesty Trade Gothic Cn" panose="020B0506040303020004" pitchFamily="34" charset="0"/>
                <a:cs typeface="Amnesty Trade Gothic Cn" panose="020B0506040303020004" pitchFamily="34" charset="0"/>
              </a:rPr>
              <a:t>The Great Palm Oil Scandal: Labour Abuses Behind Big Brand Names</a:t>
            </a:r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288000" y="1296000"/>
            <a:ext cx="8568000" cy="3327200"/>
          </a:xfrm>
        </p:spPr>
        <p:txBody>
          <a:bodyPr/>
          <a:lstStyle>
            <a:lvl1pPr>
              <a:lnSpc>
                <a:spcPts val="12000"/>
              </a:lnSpc>
              <a:defRPr sz="12000" cap="all" baseline="0"/>
            </a:lvl1pPr>
          </a:lstStyle>
          <a:p>
            <a: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OF the</a:t>
            </a:r>
            <a:b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</a:br>
            <a: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chapter</a:t>
            </a:r>
            <a:endParaRPr lang="en-GB" dirty="0"/>
          </a:p>
        </p:txBody>
      </p:sp>
      <p:pic>
        <p:nvPicPr>
          <p:cNvPr id="6" name="Picture 5" descr="AI Logo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00" y="5641200"/>
            <a:ext cx="2196084" cy="92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5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999" y="270000"/>
            <a:ext cx="8568000" cy="6215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3800" b="1" i="0" cap="all" baseline="0">
                <a:solidFill>
                  <a:srgbClr val="000000"/>
                </a:solidFill>
                <a:latin typeface="Amnesty Trade Gothic Cn"/>
                <a:cs typeface="Amnesty Trade Gothic Cn"/>
              </a:defRPr>
            </a:lvl1pPr>
          </a:lstStyle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288000" y="1296000"/>
            <a:ext cx="8568000" cy="3327200"/>
          </a:xfrm>
        </p:spPr>
        <p:txBody>
          <a:bodyPr/>
          <a:lstStyle>
            <a:lvl1pPr>
              <a:lnSpc>
                <a:spcPts val="12000"/>
              </a:lnSpc>
              <a:defRPr sz="12000" cap="all" baseline="0"/>
            </a:lvl1pPr>
          </a:lstStyle>
          <a:p>
            <a: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OF the</a:t>
            </a:r>
            <a:b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</a:br>
            <a:r>
              <a:rPr lang="en-US" sz="12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chapter</a:t>
            </a:r>
            <a:endParaRPr lang="en-GB" dirty="0"/>
          </a:p>
        </p:txBody>
      </p:sp>
      <p:pic>
        <p:nvPicPr>
          <p:cNvPr id="6" name="Picture 5" descr="AI Logo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00" y="5641200"/>
            <a:ext cx="2196084" cy="92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61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u="none" cap="all" baseline="0">
                <a:solidFill>
                  <a:schemeClr val="tx1"/>
                </a:solidFill>
              </a:defRPr>
            </a:lvl1pPr>
          </a:lstStyle>
          <a:p>
            <a:r>
              <a:rPr lang="en-US" sz="3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ADD TITLE THEN APPLY HIGHLIGHT USING FORMAT PAINTER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87338" y="60372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88000" y="1260000"/>
            <a:ext cx="8568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pic>
        <p:nvPicPr>
          <p:cNvPr id="8" name="Picture 7" descr="AI Logo sml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75" y="6156000"/>
            <a:ext cx="1030224" cy="43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9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000" y="612000"/>
            <a:ext cx="8568000" cy="820738"/>
          </a:xfrm>
        </p:spPr>
        <p:txBody>
          <a:bodyPr>
            <a:spAutoFit/>
          </a:bodyPr>
          <a:lstStyle>
            <a:lvl1pPr>
              <a:lnSpc>
                <a:spcPts val="6400"/>
              </a:lnSpc>
              <a:defRPr sz="6400" u="none" cap="all" baseline="0">
                <a:solidFill>
                  <a:schemeClr val="tx1"/>
                </a:solidFill>
              </a:defRPr>
            </a:lvl1pPr>
          </a:lstStyle>
          <a:p>
            <a:r>
              <a:rPr lang="en-US" sz="64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HERE ADD HIGHLIGHT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87338" y="60372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88000" y="1620000"/>
            <a:ext cx="8568000" cy="42657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pic>
        <p:nvPicPr>
          <p:cNvPr id="8" name="Picture 7" descr="AI Logo sml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75" y="6156000"/>
            <a:ext cx="1030224" cy="43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3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000" y="612000"/>
            <a:ext cx="4102129" cy="1404000"/>
          </a:xfrm>
        </p:spPr>
        <p:txBody>
          <a:bodyPr/>
          <a:lstStyle>
            <a:lvl1pPr>
              <a:lnSpc>
                <a:spcPts val="6400"/>
              </a:lnSpc>
              <a:defRPr lang="en-US" sz="6400" b="1" cap="all" baseline="0" smtClean="0">
                <a:effectLst/>
              </a:defRPr>
            </a:lvl1pPr>
          </a:lstStyle>
          <a:p>
            <a:r>
              <a:rPr lang="en-US" sz="64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HERE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87338" y="60372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288000" y="2088000"/>
            <a:ext cx="4102129" cy="38175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spcBef>
                <a:spcPts val="0"/>
              </a:spcBef>
              <a:spcAft>
                <a:spcPts val="1000"/>
              </a:spcAft>
              <a:defRPr sz="2400" b="0" i="0">
                <a:latin typeface="Amnesty Trade Gothic Light"/>
                <a:cs typeface="Amnesty Trade Gothic Light"/>
              </a:defRPr>
            </a:lvl1pPr>
            <a:lvl2pPr marL="342900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  <a:defRPr sz="2400" b="0" i="0">
                <a:latin typeface="Amnesty Trade Gothic Light"/>
                <a:cs typeface="Amnesty Trade Gothic Light"/>
              </a:defRPr>
            </a:lvl2pPr>
            <a:lvl3pPr marL="684000" indent="-342900">
              <a:spcBef>
                <a:spcPts val="0"/>
              </a:spcBef>
              <a:spcAft>
                <a:spcPts val="1000"/>
              </a:spcAft>
              <a:buFont typeface="Lucida Grande"/>
              <a:buChar char="–"/>
              <a:defRPr sz="2400" b="0" i="0">
                <a:latin typeface="Amnesty Trade Gothic Light"/>
                <a:cs typeface="Amnesty Trade Gothic Light"/>
              </a:defRPr>
            </a:lvl3pPr>
            <a:lvl4pPr>
              <a:spcBef>
                <a:spcPts val="0"/>
              </a:spcBef>
              <a:spcAft>
                <a:spcPts val="1000"/>
              </a:spcAft>
              <a:defRPr sz="2400" b="0" i="0">
                <a:latin typeface="Amnesty Trade Gothic Light"/>
                <a:cs typeface="Amnesty Trade Gothic Light"/>
              </a:defRPr>
            </a:lvl4pPr>
            <a:lvl5pPr>
              <a:spcBef>
                <a:spcPts val="0"/>
              </a:spcBef>
              <a:spcAft>
                <a:spcPts val="0"/>
              </a:spcAft>
              <a:defRPr sz="2400" b="0" i="0">
                <a:latin typeface="Amnesty Trade Gothic Light"/>
                <a:cs typeface="Amnesty Trade Gothic Light"/>
              </a:defRPr>
            </a:lvl5pPr>
            <a:lvl6pPr>
              <a:spcBef>
                <a:spcPts val="0"/>
              </a:spcBef>
              <a:spcAft>
                <a:spcPts val="0"/>
              </a:spcAft>
              <a:defRPr sz="2400" b="0" i="0">
                <a:latin typeface="Amnesty Trade Gothic Light"/>
                <a:cs typeface="Amnesty Trade Gothic Light"/>
              </a:defRPr>
            </a:lvl6pPr>
            <a:lvl7pPr>
              <a:spcBef>
                <a:spcPts val="0"/>
              </a:spcBef>
              <a:spcAft>
                <a:spcPts val="0"/>
              </a:spcAft>
              <a:defRPr sz="2400" b="0" i="0">
                <a:latin typeface="Amnesty Trade Gothic Light"/>
                <a:cs typeface="Amnesty Trade Gothic Light"/>
              </a:defRPr>
            </a:lvl7pPr>
            <a:lvl8pPr>
              <a:spcBef>
                <a:spcPts val="0"/>
              </a:spcBef>
              <a:spcAft>
                <a:spcPts val="0"/>
              </a:spcAft>
              <a:defRPr sz="2400" b="0" i="0">
                <a:latin typeface="Amnesty Trade Gothic Light"/>
                <a:cs typeface="Amnesty Trade Gothic Light"/>
              </a:defRPr>
            </a:lvl8pPr>
            <a:lvl9pPr>
              <a:spcBef>
                <a:spcPts val="0"/>
              </a:spcBef>
              <a:spcAft>
                <a:spcPts val="0"/>
              </a:spcAft>
              <a:defRPr sz="2400" b="0" i="0">
                <a:latin typeface="Amnesty Trade Gothic Light"/>
                <a:cs typeface="Amnesty Trade Gothic Light"/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735513" y="431800"/>
            <a:ext cx="4121150" cy="5473700"/>
          </a:xfrm>
        </p:spPr>
        <p:txBody>
          <a:bodyPr/>
          <a:lstStyle>
            <a:lvl1pPr algn="ctr"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0" name="Picture 9" descr="AI Logo sml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75" y="6156000"/>
            <a:ext cx="1030224" cy="43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50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87338" y="360000"/>
            <a:ext cx="8569325" cy="5482300"/>
          </a:xfrm>
        </p:spPr>
        <p:txBody>
          <a:bodyPr/>
          <a:lstStyle>
            <a:lvl1pPr algn="ctr"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000" y="612000"/>
            <a:ext cx="4102129" cy="2481508"/>
          </a:xfrm>
        </p:spPr>
        <p:txBody>
          <a:bodyPr/>
          <a:lstStyle>
            <a:lvl1pPr>
              <a:lnSpc>
                <a:spcPts val="6400"/>
              </a:lnSpc>
              <a:defRPr sz="6400" cap="all" baseline="0">
                <a:solidFill>
                  <a:schemeClr val="tx2"/>
                </a:solidFill>
              </a:defRPr>
            </a:lvl1pPr>
          </a:lstStyle>
          <a:p>
            <a:r>
              <a:rPr lang="en-US" sz="64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HERE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87338" y="60372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I Logo sml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75" y="6156000"/>
            <a:ext cx="1030224" cy="43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4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000" y="612000"/>
            <a:ext cx="8568000" cy="820738"/>
          </a:xfrm>
        </p:spPr>
        <p:txBody>
          <a:bodyPr>
            <a:spAutoFit/>
          </a:bodyPr>
          <a:lstStyle>
            <a:lvl1pPr>
              <a:lnSpc>
                <a:spcPts val="6400"/>
              </a:lnSpc>
              <a:defRPr sz="6400" u="none" cap="all" baseline="0">
                <a:solidFill>
                  <a:schemeClr val="tx1"/>
                </a:solidFill>
              </a:defRPr>
            </a:lvl1pPr>
          </a:lstStyle>
          <a:p>
            <a:r>
              <a:rPr lang="en-US" sz="64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TITLE HERE ADD HIGHLIGHT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87338" y="6037200"/>
            <a:ext cx="85686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88000" y="1620000"/>
            <a:ext cx="8568000" cy="10855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2400" b="0" i="0">
                <a:latin typeface="Amnesty Trade Gothic Light"/>
                <a:cs typeface="Amnesty Trade Gothic Light"/>
              </a:defRPr>
            </a:lvl1pPr>
            <a:lvl2pPr>
              <a:defRPr sz="2400" b="0" i="0">
                <a:latin typeface="Amnesty Trade Gothic Light"/>
                <a:cs typeface="Amnesty Trade Gothic Light"/>
              </a:defRPr>
            </a:lvl2pPr>
            <a:lvl3pPr>
              <a:defRPr sz="2400" b="0" i="0">
                <a:latin typeface="Amnesty Trade Gothic Light"/>
                <a:cs typeface="Amnesty Trade Gothic Light"/>
              </a:defRPr>
            </a:lvl3pPr>
            <a:lvl4pPr>
              <a:defRPr sz="2400" b="0" i="0">
                <a:latin typeface="Amnesty Trade Gothic Light"/>
                <a:cs typeface="Amnesty Trade Gothic Light"/>
              </a:defRPr>
            </a:lvl4pPr>
            <a:lvl5pPr>
              <a:defRPr sz="2400" b="0" i="0">
                <a:latin typeface="Amnesty Trade Gothic Light"/>
                <a:cs typeface="Amnesty Trade Gothic Light"/>
              </a:defRPr>
            </a:lvl5pPr>
            <a:lvl6pPr>
              <a:defRPr sz="2400" b="0" i="0">
                <a:latin typeface="Amnesty Trade Gothic Light"/>
                <a:cs typeface="Amnesty Trade Gothic Light"/>
              </a:defRPr>
            </a:lvl6pPr>
            <a:lvl7pPr>
              <a:defRPr sz="2400" b="0" i="0">
                <a:latin typeface="Amnesty Trade Gothic Light"/>
                <a:cs typeface="Amnesty Trade Gothic Light"/>
              </a:defRPr>
            </a:lvl7pPr>
            <a:lvl8pPr>
              <a:defRPr sz="2400" b="0" i="0">
                <a:latin typeface="Amnesty Trade Gothic Light"/>
                <a:cs typeface="Amnesty Trade Gothic Light"/>
              </a:defRPr>
            </a:lvl8pPr>
            <a:lvl9pPr>
              <a:defRPr sz="2400" b="0" i="0">
                <a:latin typeface="Amnesty Trade Gothic Light"/>
                <a:cs typeface="Amnesty Trade Gothic Light"/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2"/>
          <p:cNvSpPr>
            <a:spLocks noGrp="1"/>
          </p:cNvSpPr>
          <p:nvPr>
            <p:ph idx="13" hasCustomPrompt="1"/>
          </p:nvPr>
        </p:nvSpPr>
        <p:spPr>
          <a:xfrm>
            <a:off x="288000" y="2876891"/>
            <a:ext cx="8568000" cy="30022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1600" b="0" i="0">
                <a:latin typeface="Amnesty Trade Gothic Light"/>
                <a:cs typeface="Amnesty Trade Gothic Light"/>
              </a:defRPr>
            </a:lvl1pPr>
            <a:lvl2pPr>
              <a:defRPr sz="2400" b="0" i="0">
                <a:latin typeface="Amnesty Trade Gothic Light"/>
                <a:cs typeface="Amnesty Trade Gothic Light"/>
              </a:defRPr>
            </a:lvl2pPr>
            <a:lvl3pPr>
              <a:defRPr sz="2400" b="0" i="0">
                <a:latin typeface="Amnesty Trade Gothic Light"/>
                <a:cs typeface="Amnesty Trade Gothic Light"/>
              </a:defRPr>
            </a:lvl3pPr>
            <a:lvl4pPr>
              <a:defRPr sz="2400" b="0" i="0">
                <a:latin typeface="Amnesty Trade Gothic Light"/>
                <a:cs typeface="Amnesty Trade Gothic Light"/>
              </a:defRPr>
            </a:lvl4pPr>
            <a:lvl5pPr>
              <a:defRPr sz="2400" b="0" i="0">
                <a:latin typeface="Amnesty Trade Gothic Light"/>
                <a:cs typeface="Amnesty Trade Gothic Light"/>
              </a:defRPr>
            </a:lvl5pPr>
            <a:lvl6pPr>
              <a:defRPr sz="2400" b="0" i="0">
                <a:latin typeface="Amnesty Trade Gothic Light"/>
                <a:cs typeface="Amnesty Trade Gothic Light"/>
              </a:defRPr>
            </a:lvl6pPr>
            <a:lvl7pPr>
              <a:defRPr sz="2400" b="0" i="0">
                <a:latin typeface="Amnesty Trade Gothic Light"/>
                <a:cs typeface="Amnesty Trade Gothic Light"/>
              </a:defRPr>
            </a:lvl7pPr>
            <a:lvl8pPr>
              <a:defRPr sz="2400" b="0" i="0">
                <a:latin typeface="Amnesty Trade Gothic Light"/>
                <a:cs typeface="Amnesty Trade Gothic Light"/>
              </a:defRPr>
            </a:lvl8pPr>
            <a:lvl9pPr>
              <a:defRPr sz="2400" b="0" i="0">
                <a:latin typeface="Amnesty Trade Gothic Light"/>
                <a:cs typeface="Amnesty Trade Gothic Light"/>
              </a:defRPr>
            </a:lvl9pPr>
          </a:lstStyle>
          <a:p>
            <a:pPr lvl="0"/>
            <a:r>
              <a:rPr lang="en-US" noProof="0" dirty="0" smtClean="0"/>
              <a:t>Click icon to add chart or table</a:t>
            </a:r>
          </a:p>
        </p:txBody>
      </p:sp>
      <p:pic>
        <p:nvPicPr>
          <p:cNvPr id="12" name="Picture 11" descr="AI Logo sml 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775" y="6156000"/>
            <a:ext cx="1030224" cy="43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566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000" y="432000"/>
            <a:ext cx="8568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z="3000" b="1" kern="12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ADD TITLE THEN APPLY HIGHLIGHT USING FORMAT </a:t>
            </a:r>
            <a:r>
              <a:rPr lang="en-US" sz="3000" b="1" kern="1200" dirty="0" err="1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mnesty Trade Gothic Cn" panose="020B0506040303020004" pitchFamily="34" charset="0"/>
                <a:ea typeface="+mj-ea"/>
                <a:cs typeface="Amnesty Trade Gothic Cn" panose="020B0506040303020004" pitchFamily="34" charset="0"/>
              </a:rPr>
              <a:t>PAINTEr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000" y="1260000"/>
            <a:ext cx="8568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800" y="6357600"/>
            <a:ext cx="599049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rgbClr val="000000"/>
                </a:solidFill>
                <a:latin typeface="Amnesty Trade Gothic Cn"/>
                <a:cs typeface="Amnesty Trade Gothic Cn"/>
              </a:defRPr>
            </a:lvl1pPr>
          </a:lstStyle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000" y="6356352"/>
            <a:ext cx="500284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100" b="1" i="0">
                <a:solidFill>
                  <a:srgbClr val="000000"/>
                </a:solidFill>
                <a:latin typeface="Amnesty Trade Gothic Cn"/>
                <a:cs typeface="Amnesty Trade Gothic Cn"/>
              </a:defRPr>
            </a:lvl1pPr>
          </a:lstStyle>
          <a:p>
            <a:fld id="{6E011F7B-9196-D340-9E18-D569EA56A2E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8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11" r:id="rId2"/>
    <p:sldLayoutId id="2147483712" r:id="rId3"/>
    <p:sldLayoutId id="2147483694" r:id="rId4"/>
    <p:sldLayoutId id="2147483713" r:id="rId5"/>
    <p:sldLayoutId id="2147483696" r:id="rId6"/>
    <p:sldLayoutId id="2147483709" r:id="rId7"/>
    <p:sldLayoutId id="214748371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72997" rtl="0" eaLnBrk="1" latinLnBrk="0" hangingPunct="1">
        <a:lnSpc>
          <a:spcPct val="100000"/>
        </a:lnSpc>
        <a:spcBef>
          <a:spcPct val="0"/>
        </a:spcBef>
        <a:buNone/>
        <a:defRPr lang="en-US" sz="3000" b="1" u="none" kern="1200" cap="all" baseline="0" noProof="0" smtClean="0">
          <a:solidFill>
            <a:schemeClr val="tx1"/>
          </a:solidFill>
          <a:effectLst/>
          <a:latin typeface="Amnesty Trade Gothic Cn" panose="020B0506040303020004" pitchFamily="34" charset="0"/>
          <a:ea typeface="+mj-ea"/>
          <a:cs typeface="Amnesty Trade Gothic Cn" panose="020B0506040303020004" pitchFamily="34" charset="0"/>
        </a:defRPr>
      </a:lvl1pPr>
    </p:titleStyle>
    <p:bodyStyle>
      <a:lvl1pPr marL="0" indent="0" algn="l" defTabSz="472997" rtl="0" eaLnBrk="1" latinLnBrk="0" hangingPunct="1">
        <a:spcBef>
          <a:spcPts val="0"/>
        </a:spcBef>
        <a:spcAft>
          <a:spcPts val="1000"/>
        </a:spcAft>
        <a:buFontTx/>
        <a:buNone/>
        <a:defRPr sz="2400" kern="120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1pPr>
      <a:lvl2pPr marL="342900" indent="-342900" algn="l" defTabSz="472997" rtl="0" eaLnBrk="1" latinLnBrk="0" hangingPunct="1">
        <a:spcBef>
          <a:spcPts val="0"/>
        </a:spcBef>
        <a:spcAft>
          <a:spcPts val="1000"/>
        </a:spcAft>
        <a:buFont typeface="Arial"/>
        <a:buChar char="•"/>
        <a:defRPr sz="2400" kern="120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2pPr>
      <a:lvl3pPr marL="684000" indent="-342000" algn="l" defTabSz="472997" rtl="0" eaLnBrk="1" latinLnBrk="0" hangingPunct="1">
        <a:spcBef>
          <a:spcPts val="0"/>
        </a:spcBef>
        <a:spcAft>
          <a:spcPts val="1000"/>
        </a:spcAft>
        <a:buFont typeface="Lucida Grande"/>
        <a:buChar char="–"/>
        <a:defRPr sz="2400" kern="120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3pPr>
      <a:lvl4pPr marL="0" indent="0" algn="l" defTabSz="472997" rtl="0" eaLnBrk="1" latinLnBrk="0" hangingPunct="1">
        <a:spcBef>
          <a:spcPts val="1000"/>
        </a:spcBef>
        <a:buFontTx/>
        <a:buNone/>
        <a:defRPr sz="2400" b="1" i="0" kern="1200">
          <a:solidFill>
            <a:srgbClr val="000000"/>
          </a:solidFill>
          <a:latin typeface="Amnesty Trade Gothic Cn"/>
          <a:ea typeface="+mn-ea"/>
          <a:cs typeface="Amnesty Trade Gothic Cn"/>
        </a:defRPr>
      </a:lvl4pPr>
      <a:lvl5pPr marL="0" indent="0" algn="l" defTabSz="472997" rtl="0" eaLnBrk="1" latinLnBrk="0" hangingPunct="1">
        <a:spcBef>
          <a:spcPts val="0"/>
        </a:spcBef>
        <a:buFontTx/>
        <a:buNone/>
        <a:defRPr sz="2400" kern="120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5pPr>
      <a:lvl6pPr marL="0" indent="0" algn="l" defTabSz="472997" rtl="0" eaLnBrk="1" latinLnBrk="0" hangingPunct="1">
        <a:spcBef>
          <a:spcPts val="0"/>
        </a:spcBef>
        <a:buFontTx/>
        <a:buNone/>
        <a:defRPr sz="2400" kern="1200" baseline="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6pPr>
      <a:lvl7pPr marL="0" indent="0" algn="l" defTabSz="472997" rtl="0" eaLnBrk="1" latinLnBrk="0" hangingPunct="1">
        <a:spcBef>
          <a:spcPts val="0"/>
        </a:spcBef>
        <a:buFontTx/>
        <a:buNone/>
        <a:defRPr sz="2400" kern="1200" baseline="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7pPr>
      <a:lvl8pPr marL="0" indent="0" algn="l" defTabSz="472997" rtl="0" eaLnBrk="1" latinLnBrk="0" hangingPunct="1">
        <a:spcBef>
          <a:spcPts val="0"/>
        </a:spcBef>
        <a:buFontTx/>
        <a:buNone/>
        <a:defRPr sz="2400" kern="1200" baseline="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8pPr>
      <a:lvl9pPr marL="0" indent="0" algn="l" defTabSz="472997" rtl="0" eaLnBrk="1" latinLnBrk="0" hangingPunct="1">
        <a:spcBef>
          <a:spcPts val="0"/>
        </a:spcBef>
        <a:buFontTx/>
        <a:buNone/>
        <a:defRPr sz="2400" kern="1200" baseline="0">
          <a:solidFill>
            <a:srgbClr val="000000"/>
          </a:solidFill>
          <a:latin typeface="Amnesty Trade Gothic Light" panose="020B0403040303020004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72997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45992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18989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891985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364981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37978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10974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783970" algn="l" defTabSz="472997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The Great Palm Oil scandal</a:t>
            </a:r>
            <a:endParaRPr lang="en-GB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055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01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8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87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7" y="4088212"/>
            <a:ext cx="2173883" cy="77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67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7" y="4088212"/>
            <a:ext cx="2173883" cy="7726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756" y="2691675"/>
            <a:ext cx="2314193" cy="141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3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7" y="4088212"/>
            <a:ext cx="2173883" cy="7726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756" y="2691675"/>
            <a:ext cx="2314193" cy="14110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63" y="1205340"/>
            <a:ext cx="1664564" cy="135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8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7" y="4088212"/>
            <a:ext cx="2173883" cy="7726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756" y="2691675"/>
            <a:ext cx="2314193" cy="14110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63" y="1205340"/>
            <a:ext cx="1664564" cy="135036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045" y="4432197"/>
            <a:ext cx="1969678" cy="85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01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431" y="2775221"/>
            <a:ext cx="1964209" cy="62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2" y="4420849"/>
            <a:ext cx="2075034" cy="9896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56" y="1211842"/>
            <a:ext cx="2364517" cy="9977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7" y="4088212"/>
            <a:ext cx="2173883" cy="7726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756" y="2691675"/>
            <a:ext cx="2314193" cy="14110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63" y="1205340"/>
            <a:ext cx="1664564" cy="135036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045" y="4432197"/>
            <a:ext cx="1969678" cy="8573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693" y="2635897"/>
            <a:ext cx="1682064" cy="105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434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432000"/>
            <a:ext cx="8568000" cy="927243"/>
          </a:xfrm>
        </p:spPr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Failure of </a:t>
            </a:r>
            <a:r>
              <a:rPr lang="en-GB" dirty="0" err="1" smtClean="0">
                <a:solidFill>
                  <a:srgbClr val="000000"/>
                </a:solidFill>
                <a:highlight>
                  <a:srgbClr val="FFFF00"/>
                </a:highlight>
              </a:rPr>
              <a:t>wilmar</a:t>
            </a: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 to carry out due diligence </a:t>
            </a:r>
            <a:b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on its suppliers</a:t>
            </a:r>
            <a:endParaRPr lang="en-GB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8000" y="1532238"/>
            <a:ext cx="8568000" cy="4407762"/>
          </a:xfrm>
        </p:spPr>
        <p:txBody>
          <a:bodyPr/>
          <a:lstStyle/>
          <a:p>
            <a:pPr lvl="1"/>
            <a:r>
              <a:rPr lang="en-GB" dirty="0" smtClean="0"/>
              <a:t>In 2013, Wilmar adopted it’s No DPE Policy, but does not disclose information on whether it has achieved this</a:t>
            </a:r>
          </a:p>
          <a:p>
            <a:pPr lvl="1"/>
            <a:r>
              <a:rPr lang="en-GB" dirty="0" smtClean="0"/>
              <a:t>The abuses on Wilmar’s suppliers are systemic in nature and not ad hoc, linked to</a:t>
            </a:r>
          </a:p>
          <a:p>
            <a:pPr lvl="2"/>
            <a:r>
              <a:rPr lang="en-GB" dirty="0" smtClean="0"/>
              <a:t>Targets and piece rates</a:t>
            </a:r>
          </a:p>
          <a:p>
            <a:pPr lvl="2"/>
            <a:r>
              <a:rPr lang="en-GB" dirty="0" smtClean="0"/>
              <a:t>Penalties</a:t>
            </a:r>
          </a:p>
          <a:p>
            <a:pPr lvl="2"/>
            <a:r>
              <a:rPr lang="en-GB" dirty="0" smtClean="0"/>
              <a:t>The use of casual work arrangements, especially women</a:t>
            </a:r>
          </a:p>
          <a:p>
            <a:pPr lvl="2"/>
            <a:r>
              <a:rPr lang="en-GB" dirty="0" smtClean="0"/>
              <a:t>Use of hazardous chemicals</a:t>
            </a:r>
          </a:p>
          <a:p>
            <a:pPr lvl="2"/>
            <a:r>
              <a:rPr lang="en-GB" dirty="0" smtClean="0"/>
              <a:t>Risks to workers during the haze</a:t>
            </a:r>
          </a:p>
          <a:p>
            <a:pPr lvl="1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4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431999"/>
            <a:ext cx="8568000" cy="960195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Failure of </a:t>
            </a:r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wilmar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to carry out due diligence </a:t>
            </a:r>
            <a:b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on its suppliers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8000" y="1392194"/>
            <a:ext cx="8568000" cy="454780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Failed </a:t>
            </a:r>
            <a:r>
              <a:rPr lang="en-GB" dirty="0"/>
              <a:t>to identify and address these issues in relation to their suppliers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No evidence that they have identified any instances of abuse amongst their suppliers and the corrective actions </a:t>
            </a:r>
            <a:r>
              <a:rPr lang="en-GB" dirty="0" smtClean="0"/>
              <a:t>taken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No evidence that it had identified and addressed these risks across its broader supply chain in Indonesia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No process for identifying risks of labour abuses across the supply </a:t>
            </a:r>
            <a:r>
              <a:rPr lang="en-GB" dirty="0" smtClean="0"/>
              <a:t>chain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Traced its supply chain, but Wilmar has not used the process to identify risks of labour abuses in its supply chain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47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Our Research</a:t>
            </a:r>
            <a:endParaRPr lang="en-GB" sz="3000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999" y="1260000"/>
            <a:ext cx="8678579" cy="4680000"/>
          </a:xfrm>
        </p:spPr>
        <p:txBody>
          <a:bodyPr/>
          <a:lstStyle/>
          <a:p>
            <a:pPr lvl="1"/>
            <a:r>
              <a:rPr lang="en-GB" dirty="0" smtClean="0"/>
              <a:t>120 workers</a:t>
            </a:r>
          </a:p>
          <a:p>
            <a:pPr lvl="2"/>
            <a:r>
              <a:rPr lang="en-GB" dirty="0" smtClean="0"/>
              <a:t>Harvesters</a:t>
            </a:r>
          </a:p>
          <a:p>
            <a:pPr lvl="2"/>
            <a:r>
              <a:rPr lang="en-GB" dirty="0" smtClean="0"/>
              <a:t>Workers (mainly women) in the maintenance division</a:t>
            </a:r>
          </a:p>
          <a:p>
            <a:pPr lvl="2"/>
            <a:r>
              <a:rPr lang="en-GB" dirty="0"/>
              <a:t>C</a:t>
            </a:r>
            <a:r>
              <a:rPr lang="en-GB" dirty="0" smtClean="0"/>
              <a:t>hildren</a:t>
            </a:r>
          </a:p>
          <a:p>
            <a:pPr marL="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Wilmar International </a:t>
            </a:r>
          </a:p>
          <a:p>
            <a:pPr lvl="1"/>
            <a:r>
              <a:rPr lang="en-GB" dirty="0" smtClean="0"/>
              <a:t>Two </a:t>
            </a:r>
            <a:r>
              <a:rPr lang="en-GB" dirty="0"/>
              <a:t>Wilmar </a:t>
            </a:r>
            <a:r>
              <a:rPr lang="en-GB" dirty="0" smtClean="0"/>
              <a:t>subsidiaries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hree </a:t>
            </a:r>
            <a:r>
              <a:rPr lang="en-GB" dirty="0"/>
              <a:t>Wilmar suppliers 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  <a:p>
            <a:pPr lvl="1"/>
            <a:endParaRPr lang="en-GB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33" y="3700848"/>
            <a:ext cx="41910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Wilmar’s buyers failure 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to </a:t>
            </a: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respect human rights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Risks of labour abuses on palm oil plantations are well known and documented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Long trading relationships in many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None of </a:t>
            </a:r>
            <a:r>
              <a:rPr lang="en-GB" dirty="0"/>
              <a:t>the companies was aware of the abuses until </a:t>
            </a:r>
            <a:r>
              <a:rPr lang="en-GB" dirty="0" smtClean="0"/>
              <a:t>contacted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No company provided information on why their due diligence processes had not detected the abuses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None of the companies appeared to have even identified the risk factors, such as piece rate permits and the penalties system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ack of transparency with regards to products</a:t>
            </a:r>
          </a:p>
        </p:txBody>
      </p:sp>
    </p:spTree>
    <p:extLst>
      <p:ext uri="{BB962C8B-B14F-4D97-AF65-F5344CB8AC3E}">
        <p14:creationId xmlns:p14="http://schemas.microsoft.com/office/powerpoint/2010/main" val="110480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RSPO: a weak voluntary initiative</a:t>
            </a:r>
            <a:endParaRPr lang="en-GB" sz="3000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RSPO = shield deflecting greater scrutiny of Wilmar and other companies’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7 out of 9 downstream companies were RSPO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Implementation and monitoring of criteria are extremely weak and based on a superficial assessment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principles and criteria focus on environmental or social impacts on local communities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Criteria are superficial on issues that are covered and there is no reference to international human rights or labour standards.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principles do not adequately address the labour rights issues seen in palm oil sector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RSPO: a weak voluntary initiative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No requirements for companies to demonstrate they have undertaken HRDD on third-parties they may source palm oil from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Companies </a:t>
            </a:r>
            <a:r>
              <a:rPr lang="en-GB" dirty="0"/>
              <a:t>overly rely on RSPO certification, especially for checking conditions at the plantations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3 </a:t>
            </a:r>
            <a:r>
              <a:rPr lang="en-GB" dirty="0"/>
              <a:t>of the 5 plantations investigated are certified as producing “sustainable” palm oil under the RSPO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Membership </a:t>
            </a:r>
            <a:r>
              <a:rPr lang="en-GB" dirty="0"/>
              <a:t>of the RSPO and certification assessments cannot and should not be used as proof of compliance with workers’ human right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4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RSPO: </a:t>
            </a: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weakness of the audit checklist	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Extremely inadequate in the scope of the monitoring required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Overreliance on documentary evidence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Limited requirements for verification of working conditions by assessors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Evidence indicates that the assessment teams do not carry out unannounced inspections.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Lack of specific expertise and experience in assessment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Failure to identify the abuses we documented shows the weakness of the RSPO’s methodology for certification assessments</a:t>
            </a:r>
          </a:p>
        </p:txBody>
      </p:sp>
    </p:spTree>
    <p:extLst>
      <p:ext uri="{BB962C8B-B14F-4D97-AF65-F5344CB8AC3E}">
        <p14:creationId xmlns:p14="http://schemas.microsoft.com/office/powerpoint/2010/main" val="2851686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00"/>
                </a:solidFill>
                <a:highlight>
                  <a:srgbClr val="FFFF00"/>
                </a:highlight>
              </a:rPr>
              <a:t>RSPo</a:t>
            </a:r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 next	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Positive, but does not address the weaknesses related to the protection of workers’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Many of the “additional” criteria are basic requirements to respect human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RSPO Principles refer to the UNGPs, but RSPO Next shows that the RSPO does not require companies to respect international human rights standards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81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HumAn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Rights Abuses we documented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/>
              <a:t>Exploitation of workers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93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HumAn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Rights Abuses we documented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/>
              <a:t>Exploitation of workers</a:t>
            </a:r>
          </a:p>
          <a:p>
            <a:pPr lvl="1"/>
            <a:r>
              <a:rPr lang="en-GB" b="1" dirty="0" smtClean="0"/>
              <a:t>Child </a:t>
            </a:r>
            <a:r>
              <a:rPr lang="en-GB" b="1" dirty="0"/>
              <a:t>labour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52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HumAn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Rights Abuses we documented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/>
              <a:t>Exploitation of workers</a:t>
            </a:r>
          </a:p>
          <a:p>
            <a:pPr lvl="1"/>
            <a:r>
              <a:rPr lang="en-GB" b="1" dirty="0" smtClean="0"/>
              <a:t>Child </a:t>
            </a:r>
            <a:r>
              <a:rPr lang="en-GB" b="1" dirty="0"/>
              <a:t>labour</a:t>
            </a:r>
          </a:p>
          <a:p>
            <a:pPr lvl="1"/>
            <a:r>
              <a:rPr lang="en-GB" b="1" dirty="0" smtClean="0"/>
              <a:t>Forced </a:t>
            </a:r>
            <a:r>
              <a:rPr lang="en-GB" b="1" dirty="0"/>
              <a:t>labour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45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HumAn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Rights Abuses we documented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/>
              <a:t>Exploitation of workers</a:t>
            </a:r>
          </a:p>
          <a:p>
            <a:pPr lvl="1"/>
            <a:r>
              <a:rPr lang="en-GB" b="1" dirty="0" smtClean="0"/>
              <a:t>Child </a:t>
            </a:r>
            <a:r>
              <a:rPr lang="en-GB" b="1" dirty="0"/>
              <a:t>labour</a:t>
            </a:r>
          </a:p>
          <a:p>
            <a:pPr lvl="1"/>
            <a:r>
              <a:rPr lang="en-GB" b="1" dirty="0" smtClean="0"/>
              <a:t>Forced </a:t>
            </a:r>
            <a:r>
              <a:rPr lang="en-GB" b="1" dirty="0"/>
              <a:t>labour</a:t>
            </a:r>
          </a:p>
          <a:p>
            <a:pPr lvl="1"/>
            <a:r>
              <a:rPr lang="en-GB" b="1" dirty="0" smtClean="0"/>
              <a:t>Discrimination against women workers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88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highlight>
                  <a:srgbClr val="FFFF00"/>
                </a:highlight>
              </a:rPr>
              <a:t>HumAn</a:t>
            </a:r>
            <a:r>
              <a:rPr lang="en-GB" dirty="0">
                <a:solidFill>
                  <a:srgbClr val="000000"/>
                </a:solidFill>
                <a:highlight>
                  <a:srgbClr val="FFFF00"/>
                </a:highlight>
              </a:rPr>
              <a:t> Rights Abuses we documented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/>
              <a:t>Exploitation of workers</a:t>
            </a:r>
          </a:p>
          <a:p>
            <a:pPr lvl="1"/>
            <a:r>
              <a:rPr lang="en-GB" b="1" dirty="0" smtClean="0"/>
              <a:t>Child </a:t>
            </a:r>
            <a:r>
              <a:rPr lang="en-GB" b="1" dirty="0"/>
              <a:t>labour</a:t>
            </a:r>
          </a:p>
          <a:p>
            <a:pPr lvl="1"/>
            <a:r>
              <a:rPr lang="en-GB" b="1" dirty="0" smtClean="0"/>
              <a:t>Forced </a:t>
            </a:r>
            <a:r>
              <a:rPr lang="en-GB" b="1" dirty="0"/>
              <a:t>labour</a:t>
            </a:r>
          </a:p>
          <a:p>
            <a:pPr lvl="1"/>
            <a:r>
              <a:rPr lang="en-GB" b="1" dirty="0" smtClean="0"/>
              <a:t>Discrimination against women workers</a:t>
            </a:r>
          </a:p>
          <a:p>
            <a:pPr lvl="1"/>
            <a:r>
              <a:rPr lang="en-GB" b="1" dirty="0" smtClean="0"/>
              <a:t>Exposure to toxic chemicals</a:t>
            </a:r>
            <a:endParaRPr lang="en-GB" b="1" dirty="0"/>
          </a:p>
          <a:p>
            <a:pPr lvl="1"/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86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617838"/>
            <a:ext cx="8671545" cy="4877744"/>
          </a:xfrm>
        </p:spPr>
      </p:pic>
    </p:spTree>
    <p:extLst>
      <p:ext uri="{BB962C8B-B14F-4D97-AF65-F5344CB8AC3E}">
        <p14:creationId xmlns:p14="http://schemas.microsoft.com/office/powerpoint/2010/main" val="217905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highlight>
                  <a:srgbClr val="FFFF00"/>
                </a:highlight>
              </a:rPr>
              <a:t>Companies we traced the palm oil to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The Great Palm Oil Scandal: Labour Abuses Behind Big Brand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F7B-9196-D340-9E18-D569EA56A2E3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1" y="1152001"/>
            <a:ext cx="1403708" cy="140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21252"/>
      </p:ext>
    </p:extLst>
  </p:cSld>
  <p:clrMapOvr>
    <a:masterClrMapping/>
  </p:clrMapOvr>
</p:sld>
</file>

<file path=ppt/theme/theme1.xml><?xml version="1.0" encoding="utf-8"?>
<a:theme xmlns:a="http://schemas.openxmlformats.org/drawingml/2006/main" name="NEON_PATHS_test">
  <a:themeElements>
    <a:clrScheme name="Amnesty International">
      <a:dk1>
        <a:sysClr val="windowText" lastClr="000000"/>
      </a:dk1>
      <a:lt1>
        <a:sysClr val="window" lastClr="FFFFFF"/>
      </a:lt1>
      <a:dk2>
        <a:srgbClr val="808080"/>
      </a:dk2>
      <a:lt2>
        <a:srgbClr val="FFFFFF"/>
      </a:lt2>
      <a:accent1>
        <a:srgbClr val="FFFF00"/>
      </a:accent1>
      <a:accent2>
        <a:srgbClr val="333333"/>
      </a:accent2>
      <a:accent3>
        <a:srgbClr val="666666"/>
      </a:accent3>
      <a:accent4>
        <a:srgbClr val="999999"/>
      </a:accent4>
      <a:accent5>
        <a:srgbClr val="CCCCCC"/>
      </a:accent5>
      <a:accent6>
        <a:srgbClr val="E6E6E6"/>
      </a:accent6>
      <a:hlink>
        <a:srgbClr val="000000"/>
      </a:hlink>
      <a:folHlink>
        <a:srgbClr val="FFFF00"/>
      </a:folHlink>
    </a:clrScheme>
    <a:fontScheme name="Amnesty Fonts">
      <a:majorFont>
        <a:latin typeface="Amnesty Trade Gothic Cn"/>
        <a:ea typeface=""/>
        <a:cs typeface=""/>
      </a:majorFont>
      <a:minorFont>
        <a:latin typeface="Amnesty Trade Gothic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3.pptx" id="{63582087-6E7C-468F-A761-A640A54AFC9A}" vid="{922960D9-0E93-449A-876E-01F06CE11B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Amnesty</Template>
  <TotalTime>0</TotalTime>
  <Words>1001</Words>
  <Application>Microsoft Office PowerPoint</Application>
  <PresentationFormat>Bildschirmpräsentation (4:3)</PresentationFormat>
  <Paragraphs>140</Paragraphs>
  <Slides>24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Amnesty Trade Gothic Cn</vt:lpstr>
      <vt:lpstr>Amnesty Trade Gothic Light</vt:lpstr>
      <vt:lpstr>Arial</vt:lpstr>
      <vt:lpstr>Calibri</vt:lpstr>
      <vt:lpstr>Lucida Grande</vt:lpstr>
      <vt:lpstr>NEON_PATHS_test</vt:lpstr>
      <vt:lpstr>The Great Palm Oil scandal</vt:lpstr>
      <vt:lpstr>Our Research</vt:lpstr>
      <vt:lpstr>HumAn Rights Abuses we documented </vt:lpstr>
      <vt:lpstr>HumAn Rights Abuses we documented </vt:lpstr>
      <vt:lpstr>HumAn Rights Abuses we documented </vt:lpstr>
      <vt:lpstr>HumAn Rights Abuses we documented </vt:lpstr>
      <vt:lpstr>HumAn Rights Abuses we documented </vt:lpstr>
      <vt:lpstr>PowerPoint-Präsentation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Companies we traced the palm oil to</vt:lpstr>
      <vt:lpstr>Failure of wilmar to carry out due diligence  on its suppliers</vt:lpstr>
      <vt:lpstr>Failure of wilmar to carry out due diligence  on its suppliers</vt:lpstr>
      <vt:lpstr>Wilmar’s buyers failure to respect human rights</vt:lpstr>
      <vt:lpstr>RSPO: a weak voluntary initiative</vt:lpstr>
      <vt:lpstr>RSPO: a weak voluntary initiative</vt:lpstr>
      <vt:lpstr>RSPO: weakness of the audit checklist </vt:lpstr>
      <vt:lpstr>RSPo next </vt:lpstr>
    </vt:vector>
  </TitlesOfParts>
  <Company>Amnesty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Palm Oil scandal</dc:title>
  <dc:creator>Lauren Armistead</dc:creator>
  <cp:lastModifiedBy>Heinze, Benita GIZ</cp:lastModifiedBy>
  <cp:revision>27</cp:revision>
  <dcterms:created xsi:type="dcterms:W3CDTF">2017-09-13T16:38:21Z</dcterms:created>
  <dcterms:modified xsi:type="dcterms:W3CDTF">2017-09-29T09:18:30Z</dcterms:modified>
</cp:coreProperties>
</file>