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sldIdLst>
    <p:sldId id="256" r:id="rId2"/>
    <p:sldId id="291" r:id="rId3"/>
    <p:sldId id="308" r:id="rId4"/>
    <p:sldId id="309" r:id="rId5"/>
    <p:sldId id="310" r:id="rId6"/>
    <p:sldId id="311" r:id="rId7"/>
    <p:sldId id="312" r:id="rId8"/>
    <p:sldId id="306" r:id="rId9"/>
    <p:sldId id="313" r:id="rId10"/>
    <p:sldId id="284" r:id="rId11"/>
  </p:sldIdLst>
  <p:sldSz cx="9144000" cy="5143500" type="screen16x9"/>
  <p:notesSz cx="6669088" cy="9926638"/>
  <p:photoAlbum layout="1pic"/>
  <p:defaultTextStyle>
    <a:defPPr>
      <a:defRPr lang="de-DE"/>
    </a:defPPr>
    <a:lvl1pPr marL="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1pPr>
    <a:lvl2pPr marL="41148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2pPr>
    <a:lvl3pPr marL="82296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3pPr>
    <a:lvl4pPr marL="123444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4pPr>
    <a:lvl5pPr marL="164592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5pPr>
    <a:lvl6pPr marL="205740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6pPr>
    <a:lvl7pPr marL="246888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7pPr>
    <a:lvl8pPr marL="288036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8pPr>
    <a:lvl9pPr marL="3291840" algn="l" defTabSz="822960" rtl="0" eaLnBrk="1" latinLnBrk="0" hangingPunct="1">
      <a:defRPr sz="16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113" userDrawn="1">
          <p15:clr>
            <a:srgbClr val="A4A3A4"/>
          </p15:clr>
        </p15:guide>
        <p15:guide id="3" pos="124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edikt Bünker" initials="buenkerb" lastIdx="0" clrIdx="0">
    <p:extLst>
      <p:ext uri="{19B8F6BF-5375-455C-9EA6-DF929625EA0E}">
        <p15:presenceInfo xmlns:p15="http://schemas.microsoft.com/office/powerpoint/2012/main" userId="Benedikt Bünk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973"/>
    <a:srgbClr val="F4F4F4"/>
    <a:srgbClr val="315E79"/>
    <a:srgbClr val="276887"/>
    <a:srgbClr val="A6A6A6"/>
    <a:srgbClr val="1C73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56" autoAdjust="0"/>
    <p:restoredTop sz="73535" autoAdjust="0"/>
  </p:normalViewPr>
  <p:slideViewPr>
    <p:cSldViewPr showGuides="1">
      <p:cViewPr varScale="1">
        <p:scale>
          <a:sx n="71" d="100"/>
          <a:sy n="71" d="100"/>
        </p:scale>
        <p:origin x="1644" y="60"/>
      </p:cViewPr>
      <p:guideLst>
        <p:guide orient="horz" pos="1620"/>
        <p:guide pos="113"/>
        <p:guide pos="124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18" tIns="45710" rIns="91418" bIns="4571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18" tIns="45710" rIns="91418" bIns="45710" rtlCol="0"/>
          <a:lstStyle>
            <a:lvl1pPr algn="r">
              <a:defRPr sz="1200"/>
            </a:lvl1pPr>
          </a:lstStyle>
          <a:p>
            <a:fld id="{E3112DB9-70AA-445F-A4D1-FE36091F5F2F}" type="datetimeFigureOut">
              <a:rPr lang="de-DE" smtClean="0"/>
              <a:pPr/>
              <a:t>29.09.2017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8" tIns="45710" rIns="91418" bIns="4571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18" tIns="45710" rIns="91418" bIns="4571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18" tIns="45710" rIns="91418" bIns="4571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18" tIns="45710" rIns="91418" bIns="45710" rtlCol="0" anchor="b"/>
          <a:lstStyle>
            <a:lvl1pPr algn="r">
              <a:defRPr sz="1200"/>
            </a:lvl1pPr>
          </a:lstStyle>
          <a:p>
            <a:fld id="{BA740CCB-4B6C-4175-B6CD-22090ED5055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1213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600" dirty="0" smtClean="0"/>
              <a:t>Vorgehen: Hintergründe</a:t>
            </a:r>
            <a:r>
              <a:rPr lang="de-DE" sz="1600" baseline="0" dirty="0" smtClean="0"/>
              <a:t> und Gegenstand NAP; Dann Austausch Was kann FONAP vom NAP lernen und umgekehrt</a:t>
            </a:r>
            <a:endParaRPr lang="de-DE" sz="1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40CCB-4B6C-4175-B6CD-22090ED5055A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9176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40CCB-4B6C-4175-B6CD-22090ED5055A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7157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smtClean="0"/>
              <a:t>Zunehmende</a:t>
            </a:r>
            <a:r>
              <a:rPr lang="de-DE" baseline="0" dirty="0" smtClean="0"/>
              <a:t> Erwartungshaltung: unterschiedlichen Akteuren (Geschäftspartner, Investoren, Konsumenten, Staat); z.B. G7/G20-Erklärungen zu nachhaltigen globalen Lieferketten; FONAP ist auch Ausdruck dieser Entwicklung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aseline="0" dirty="0" smtClean="0"/>
              <a:t>UN-Leitprinzipien für Wirtschaft und Menschenrechte: 2011 vom UN-Menschenrechtsrat beschlossen; 3 Säulen: Staatliche Schutzpflicht, Verantwortung von Unternehmen, Zugang zu Abhilfe; Umsetzung im Koalitionsvertrag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40CCB-4B6C-4175-B6CD-22090ED5055A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220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smtClean="0"/>
              <a:t>Drei Säulen UNLP: Staatliche Schutzpflicht, Verantwortung</a:t>
            </a:r>
            <a:r>
              <a:rPr lang="de-DE" baseline="0" dirty="0" smtClean="0"/>
              <a:t> von Unternehmen, Zugang zu Abhilfe; 1. Säule: Bei Überarbeitung Vergaberecht verbindliche Mindestanforderungen im Bereich Menschenrechte prüfen; Subventionspolitische Leitlinien an UNLP anpassen; Prüfverfahren bei Exportkrediten: Menschenrechte stärker berücksichtigen; 2. Säule: Menschenrechtliche Sorgfaltspflicht als Verantwortung von Unternehmen; 3. Säule: Zugang zu Abhilfe: insb. Stärkung der Nationalen Kontaktstelle zu den OECD-Leitsätzen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aseline="0" dirty="0" smtClean="0"/>
              <a:t>Menschenrechtliche Sorgfaltspflicht: Managementsystem zur Risikoerkennung und –Vermeidung; Menschenrechte: international anerkannte Menschenrechte, mind. Internationale Menschenrechtscharta (Allg. Erklärung Menschenrechte, Internationaler Pakt über bürgerliche und politische Rechte; int. Pakt über wirtschaftliche, soziale und kulturelle Rechte)</a:t>
            </a:r>
          </a:p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40CCB-4B6C-4175-B6CD-22090ED5055A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2366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smtClean="0"/>
              <a:t>Grundsatzerklärung zur Achtung der Menschenrechte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smtClean="0"/>
              <a:t>Verfahren zur Ermittlung Menschenrechtsrisiken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smtClean="0"/>
              <a:t>Maßnahmen zur Abwendung von Menschenrechtsrisiken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smtClean="0"/>
              <a:t>Berichterstattung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smtClean="0"/>
              <a:t>Beschwerdemechanismus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40CCB-4B6C-4175-B6CD-22090ED5055A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1608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40CCB-4B6C-4175-B6CD-22090ED5055A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5596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40CCB-4B6C-4175-B6CD-22090ED5055A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7353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" y="0"/>
            <a:ext cx="9143523" cy="5144425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11417" cy="127000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8313" y="2067694"/>
            <a:ext cx="8496300" cy="1102519"/>
          </a:xfrm>
        </p:spPr>
        <p:txBody>
          <a:bodyPr/>
          <a:lstStyle>
            <a:lvl1pPr algn="l">
              <a:defRPr sz="46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68313" y="3363838"/>
            <a:ext cx="8496300" cy="1296144"/>
          </a:xfrm>
        </p:spPr>
        <p:txBody>
          <a:bodyPr>
            <a:noAutofit/>
          </a:bodyPr>
          <a:lstStyle>
            <a:lvl1pPr marL="0" indent="0" algn="l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E66AB-9ED9-4092-882A-707ACC02D536}" type="datetimeFigureOut">
              <a:rPr lang="de-DE" smtClean="0"/>
              <a:pPr/>
              <a:t>29.09.2017</a:t>
            </a:fld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E9F68-4B5F-490C-8825-25BC34212E0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2789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74956" y="1913815"/>
            <a:ext cx="8473735" cy="282631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87909-283C-4205-9F15-9D1545A0EE05}" type="datetimeFigureOut">
              <a:rPr lang="de-DE" smtClean="0"/>
              <a:pPr/>
              <a:t>29.09.2017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3840-880E-4F75-BF13-559E33D7195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82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79470" y="1924050"/>
            <a:ext cx="2057400" cy="287994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68314" y="1924050"/>
            <a:ext cx="6335934" cy="287994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87909-283C-4205-9F15-9D1545A0EE05}" type="datetimeFigureOut">
              <a:rPr lang="de-DE" smtClean="0"/>
              <a:pPr/>
              <a:t>29.09.2017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3840-880E-4F75-BF13-559E33D719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411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6077" y="2066925"/>
            <a:ext cx="8482614" cy="272094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87909-283C-4205-9F15-9D1545A0EE05}" type="datetimeFigureOut">
              <a:rPr lang="de-DE" smtClean="0"/>
              <a:pPr/>
              <a:t>29.09.2017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3840-880E-4F75-BF13-559E33D7195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794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3057282"/>
            <a:ext cx="7772400" cy="12426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68313" y="1932142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87909-283C-4205-9F15-9D1545A0EE05}" type="datetimeFigureOut">
              <a:rPr lang="de-DE" smtClean="0"/>
              <a:pPr/>
              <a:t>29.09.2017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3840-880E-4F75-BF13-559E33D719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2915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066925"/>
            <a:ext cx="4104000" cy="263966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41748" y="2066925"/>
            <a:ext cx="4104000" cy="263966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87909-283C-4205-9F15-9D1545A0EE05}" type="datetimeFigureOut">
              <a:rPr lang="de-DE" smtClean="0"/>
              <a:pPr/>
              <a:t>29.09.2017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3840-880E-4F75-BF13-559E33D7195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861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2067188"/>
            <a:ext cx="4104000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560600"/>
            <a:ext cx="4104000" cy="21713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852171" y="2067188"/>
            <a:ext cx="4103439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852171" y="2560600"/>
            <a:ext cx="4103439" cy="21713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87909-283C-4205-9F15-9D1545A0EE05}" type="datetimeFigureOut">
              <a:rPr lang="de-DE" smtClean="0"/>
              <a:pPr/>
              <a:t>29.09.2017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2051720" y="4824000"/>
            <a:ext cx="5904656" cy="270000"/>
          </a:xfr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8006710" y="4824000"/>
            <a:ext cx="936104" cy="270000"/>
          </a:xfrm>
        </p:spPr>
        <p:txBody>
          <a:bodyPr/>
          <a:lstStyle/>
          <a:p>
            <a:fld id="{6E963840-880E-4F75-BF13-559E33D7195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367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87909-283C-4205-9F15-9D1545A0EE05}" type="datetimeFigureOut">
              <a:rPr lang="de-DE" smtClean="0"/>
              <a:pPr/>
              <a:t>29.09.2017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3840-880E-4F75-BF13-559E33D719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8241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87909-283C-4205-9F15-9D1545A0EE05}" type="datetimeFigureOut">
              <a:rPr lang="de-DE" smtClean="0"/>
              <a:pPr/>
              <a:t>29.09.2017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3840-880E-4F75-BF13-559E33D719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045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4" y="2210941"/>
            <a:ext cx="3008313" cy="648841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28318" y="1924051"/>
            <a:ext cx="5318125" cy="27816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63296" y="2859782"/>
            <a:ext cx="3008313" cy="18459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87909-283C-4205-9F15-9D1545A0EE05}" type="datetimeFigureOut">
              <a:rPr lang="de-DE" smtClean="0"/>
              <a:pPr/>
              <a:t>29.09.2017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3840-880E-4F75-BF13-559E33D719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3854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27784" y="3622040"/>
            <a:ext cx="4650904" cy="63129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627784" y="1707654"/>
            <a:ext cx="4650904" cy="188686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627784" y="4263691"/>
            <a:ext cx="4650904" cy="5403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87909-283C-4205-9F15-9D1545A0EE05}" type="datetimeFigureOut">
              <a:rPr lang="de-DE" smtClean="0"/>
              <a:pPr/>
              <a:t>29.09.2017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3840-880E-4F75-BF13-559E33D719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4072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P:\CD für BMAS\Designs\Neue Designs 08_07_2014\Bogen-(16-9)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600"/>
            <a:ext cx="9124950" cy="513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11417" cy="1270009"/>
          </a:xfrm>
          <a:prstGeom prst="rect">
            <a:avLst/>
          </a:prstGeom>
        </p:spPr>
      </p:pic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824000"/>
            <a:ext cx="1512000" cy="27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87909-283C-4205-9F15-9D1545A0EE05}" type="datetimeFigureOut">
              <a:rPr lang="de-DE" smtClean="0"/>
              <a:pPr/>
              <a:t>29.09.2017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051720" y="4824000"/>
            <a:ext cx="5976664" cy="27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163522" y="4824000"/>
            <a:ext cx="792212" cy="27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63840-880E-4F75-BF13-559E33D7195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2066924"/>
            <a:ext cx="8500369" cy="2690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2" name="Titelplatzhalter 1"/>
          <p:cNvSpPr>
            <a:spLocks noGrp="1" noChangeAspect="1"/>
          </p:cNvSpPr>
          <p:nvPr>
            <p:ph type="title"/>
          </p:nvPr>
        </p:nvSpPr>
        <p:spPr>
          <a:xfrm>
            <a:off x="2302539" y="898777"/>
            <a:ext cx="6653196" cy="920850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912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r" defTabSz="914400" rtl="0" eaLnBrk="1" latinLnBrk="0" hangingPunct="1">
        <a:lnSpc>
          <a:spcPts val="36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382588" algn="l" defTabSz="914400" rtl="0" eaLnBrk="1" latinLnBrk="0" hangingPunct="1">
        <a:spcBef>
          <a:spcPct val="20000"/>
        </a:spcBef>
        <a:buClr>
          <a:schemeClr val="accent1"/>
        </a:buClr>
        <a:buFont typeface="Calibri" panose="020F0502020204030204" pitchFamily="34" charset="0"/>
        <a:buChar char="‒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79500" indent="-360363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6200" indent="-266700" algn="l" defTabSz="914400" rtl="0" eaLnBrk="1" latinLnBrk="0" hangingPunct="1">
        <a:spcBef>
          <a:spcPct val="20000"/>
        </a:spcBef>
        <a:buClr>
          <a:schemeClr val="accent1"/>
        </a:buClr>
        <a:buFont typeface="Calibri" panose="020F0502020204030204" pitchFamily="34" charset="0"/>
        <a:buChar char="‒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358775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2500" dirty="0" smtClean="0"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de-DE" sz="2500" dirty="0" smtClean="0"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sz="2500" dirty="0" smtClean="0">
                <a:ea typeface="Verdana" panose="020B0604030504040204" pitchFamily="34" charset="0"/>
                <a:cs typeface="Verdana" panose="020B0604030504040204" pitchFamily="34" charset="0"/>
              </a:rPr>
              <a:t>Nationaler Aktionsplan Wirtschaft und Menschenrechte (NAP)</a:t>
            </a:r>
            <a:endParaRPr lang="de-DE" sz="25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468313" y="3723878"/>
            <a:ext cx="8496300" cy="1296144"/>
          </a:xfrm>
        </p:spPr>
        <p:txBody>
          <a:bodyPr/>
          <a:lstStyle/>
          <a:p>
            <a:endParaRPr lang="de-DE" sz="12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120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12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sz="1200" b="1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Generalversammlung des Forums Nachhaltiges Palmöl, Berlin, 27. September 2017</a:t>
            </a:r>
            <a:endParaRPr lang="de-DE" sz="1200" b="1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00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72000" y="2499742"/>
            <a:ext cx="8496300" cy="2499742"/>
          </a:xfrm>
        </p:spPr>
        <p:txBody>
          <a:bodyPr/>
          <a:lstStyle/>
          <a:p>
            <a:r>
              <a:rPr lang="de-DE" sz="1600" b="1" dirty="0" smtClean="0"/>
              <a:t>Kontakt:</a:t>
            </a:r>
          </a:p>
          <a:p>
            <a:endParaRPr lang="de-DE" sz="1400" dirty="0" smtClean="0"/>
          </a:p>
          <a:p>
            <a:r>
              <a:rPr lang="de-DE" sz="1400" dirty="0" smtClean="0"/>
              <a:t>Benedikt Bünker, Referat VIb3 </a:t>
            </a:r>
            <a:br>
              <a:rPr lang="de-DE" sz="1400" dirty="0" smtClean="0"/>
            </a:br>
            <a:r>
              <a:rPr lang="de-DE" sz="1400" dirty="0" smtClean="0"/>
              <a:t>CSR - Gesellschaftliche Verantwortung von Unternehmen</a:t>
            </a:r>
          </a:p>
          <a:p>
            <a:r>
              <a:rPr lang="de-DE" sz="1400" dirty="0" smtClean="0"/>
              <a:t>Taubenstraße 4-6</a:t>
            </a:r>
          </a:p>
          <a:p>
            <a:r>
              <a:rPr lang="de-DE" sz="1400" dirty="0" smtClean="0"/>
              <a:t>11017 Berlin</a:t>
            </a:r>
          </a:p>
          <a:p>
            <a:endParaRPr lang="de-DE" sz="1400" dirty="0" smtClean="0"/>
          </a:p>
          <a:p>
            <a:r>
              <a:rPr lang="de-DE" sz="1400" dirty="0" smtClean="0"/>
              <a:t>benedikt.buenker@bmas.bund.de</a:t>
            </a:r>
          </a:p>
          <a:p>
            <a:r>
              <a:rPr lang="de-DE" sz="1400" dirty="0" smtClean="0"/>
              <a:t>Tel.: 030-18-527 6914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1"/>
          <p:cNvSpPr>
            <a:spLocks noGrp="1"/>
          </p:cNvSpPr>
          <p:nvPr>
            <p:ph idx="1"/>
          </p:nvPr>
        </p:nvSpPr>
        <p:spPr>
          <a:xfrm>
            <a:off x="466077" y="2066925"/>
            <a:ext cx="8482614" cy="272094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sz="2000" b="1" dirty="0" smtClean="0">
                <a:cs typeface="Arial" panose="020B0604020202020204" pitchFamily="34" charset="0"/>
              </a:rPr>
              <a:t>Hintergrund/Einordnung des Nationalen Aktionsplans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000" b="1" dirty="0" smtClean="0">
                <a:cs typeface="Arial" panose="020B0604020202020204" pitchFamily="34" charset="0"/>
              </a:rPr>
              <a:t>Inhalt des Nationalen Aktionsplans</a:t>
            </a:r>
            <a:endParaRPr lang="de-DE" sz="2000" b="1" dirty="0"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2000" b="1" dirty="0" smtClean="0">
                <a:cs typeface="Arial" panose="020B0604020202020204" pitchFamily="34" charset="0"/>
              </a:rPr>
              <a:t>Gegenseitiges Lernen Nationaler Aktionsplan - FONAP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Übersicht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7446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Zunehmende Erwartungshaltung in Bezug auf Nachhaltige Lieferketten</a:t>
            </a:r>
          </a:p>
          <a:p>
            <a:r>
              <a:rPr lang="de-DE" dirty="0" smtClean="0"/>
              <a:t>UN-Leitprinzipien für Wirtschaft und Menschenrechte</a:t>
            </a:r>
          </a:p>
          <a:p>
            <a:r>
              <a:rPr lang="de-DE" dirty="0" smtClean="0"/>
              <a:t>Nationale Umsetzung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Hintergrund/Einordnung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41178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Drei Säulen der UN-Leitprinzipien aufgenommen</a:t>
            </a:r>
          </a:p>
          <a:p>
            <a:r>
              <a:rPr lang="de-DE" dirty="0" smtClean="0"/>
              <a:t>Verantwortung von Unternehmen - Fünf Kernelemente menschenrechtlicher Sorgfaltspflicht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 des Nationalen Aktionsplans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4448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Grundsatzerklärung zur Achtung der Menschenrechte</a:t>
            </a:r>
          </a:p>
          <a:p>
            <a:r>
              <a:rPr lang="de-DE" dirty="0" smtClean="0"/>
              <a:t>Verfahren zur Ermittlung Menschenrechtsrisiken</a:t>
            </a:r>
          </a:p>
          <a:p>
            <a:r>
              <a:rPr lang="de-DE" dirty="0" smtClean="0"/>
              <a:t>Maßnahmen zur Abwendung von Menschenrechtsrisiken</a:t>
            </a:r>
          </a:p>
          <a:p>
            <a:r>
              <a:rPr lang="de-DE" dirty="0" smtClean="0"/>
              <a:t>Berichterstattung</a:t>
            </a:r>
          </a:p>
          <a:p>
            <a:r>
              <a:rPr lang="de-DE" dirty="0" smtClean="0"/>
              <a:t>Beschwerdemechanismus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 des NAP - Fünf Kernelemente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388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Umsetzung menschenrechtliche Sorgfaltspflicht wird überprüft ab 2018</a:t>
            </a:r>
          </a:p>
          <a:p>
            <a:r>
              <a:rPr lang="de-DE" dirty="0" smtClean="0"/>
              <a:t>Prüfung erfasst Unternehmen mit mehr als 500 Beschäftigten</a:t>
            </a:r>
          </a:p>
          <a:p>
            <a:r>
              <a:rPr lang="de-DE" dirty="0" smtClean="0"/>
              <a:t>Weitergehende Schritte im nächsten NAP bei Nichtumsetzung von mehr als 50 % der geprüften Unternehmen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 des NAP - Monitoring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7553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Infoportal www.wirtschaft-menschenrechte.de</a:t>
            </a:r>
          </a:p>
          <a:p>
            <a:r>
              <a:rPr lang="de-DE" dirty="0" smtClean="0"/>
              <a:t>Branchenspezifische Handlungsanleitungen („Branchendialoge“)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 des NAP - Unterstützungsinstrumente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680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836136" y="898777"/>
            <a:ext cx="8119599" cy="920850"/>
          </a:xfrm>
        </p:spPr>
        <p:txBody>
          <a:bodyPr/>
          <a:lstStyle/>
          <a:p>
            <a:r>
              <a:rPr lang="de-DE" dirty="0" smtClean="0"/>
              <a:t>Elemente </a:t>
            </a:r>
            <a:r>
              <a:rPr lang="de-DE" dirty="0"/>
              <a:t>von NAP-Branchendialogen</a:t>
            </a:r>
          </a:p>
        </p:txBody>
      </p:sp>
      <p:sp>
        <p:nvSpPr>
          <p:cNvPr id="121" name="Abgerundetes Rechteck 120"/>
          <p:cNvSpPr/>
          <p:nvPr/>
        </p:nvSpPr>
        <p:spPr>
          <a:xfrm>
            <a:off x="1914828" y="3075805"/>
            <a:ext cx="4164334" cy="1656185"/>
          </a:xfrm>
          <a:prstGeom prst="roundRect">
            <a:avLst>
              <a:gd name="adj" fmla="val 5185"/>
            </a:avLst>
          </a:prstGeom>
          <a:noFill/>
          <a:ln>
            <a:solidFill>
              <a:srgbClr val="315E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b="1" dirty="0">
              <a:solidFill>
                <a:schemeClr val="bg1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248225" y="3507958"/>
            <a:ext cx="1495050" cy="936000"/>
          </a:xfrm>
          <a:prstGeom prst="roundRect">
            <a:avLst/>
          </a:prstGeom>
          <a:solidFill>
            <a:srgbClr val="315E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b="1" dirty="0" smtClean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Auswahl von Risikobranchen </a:t>
            </a:r>
            <a:r>
              <a:rPr lang="de-DE" sz="1000" dirty="0" smtClean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(u.a. </a:t>
            </a:r>
            <a:r>
              <a:rPr lang="de-DE" sz="900" dirty="0" smtClean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Stakeholdertag, Nachfrage von Branchen, Risikostudie)</a:t>
            </a:r>
            <a:endParaRPr lang="de-DE" sz="900" dirty="0">
              <a:solidFill>
                <a:schemeClr val="bg1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93" name="Abgerundetes Rechteck 292"/>
          <p:cNvSpPr/>
          <p:nvPr/>
        </p:nvSpPr>
        <p:spPr>
          <a:xfrm>
            <a:off x="2168432" y="2844012"/>
            <a:ext cx="3594779" cy="313587"/>
          </a:xfrm>
          <a:prstGeom prst="roundRect">
            <a:avLst/>
          </a:prstGeom>
          <a:solidFill>
            <a:srgbClr val="315E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Branchendialog unter </a:t>
            </a:r>
            <a:r>
              <a:rPr lang="de-DE" sz="1000" b="1" dirty="0" smtClean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Moderation der Bundesregierung</a:t>
            </a:r>
            <a:endParaRPr lang="de-DE" sz="1000" b="1" dirty="0">
              <a:solidFill>
                <a:schemeClr val="bg1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8" name="Abgerundetes Rechteck 47"/>
          <p:cNvSpPr/>
          <p:nvPr/>
        </p:nvSpPr>
        <p:spPr>
          <a:xfrm>
            <a:off x="6250715" y="3507958"/>
            <a:ext cx="1489637" cy="936000"/>
          </a:xfrm>
          <a:prstGeom prst="roundRect">
            <a:avLst/>
          </a:prstGeom>
          <a:solidFill>
            <a:srgbClr val="315E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b="1" dirty="0" smtClean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branchenspezifische Handlungsanleitungen &amp; Best-Practice</a:t>
            </a:r>
            <a:endParaRPr lang="de-DE" sz="1000" b="1" dirty="0">
              <a:solidFill>
                <a:schemeClr val="bg1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1" name="Abgerundetes Rechteck 50"/>
          <p:cNvSpPr/>
          <p:nvPr/>
        </p:nvSpPr>
        <p:spPr>
          <a:xfrm>
            <a:off x="1984748" y="3291830"/>
            <a:ext cx="4024494" cy="255253"/>
          </a:xfrm>
          <a:prstGeom prst="roundRect">
            <a:avLst/>
          </a:prstGeom>
          <a:solidFill>
            <a:srgbClr val="315E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000" dirty="0" smtClean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Zusammenarbeit mit </a:t>
            </a:r>
            <a:r>
              <a:rPr lang="de-DE" sz="1000" b="1" dirty="0" smtClean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Wirtschaftsverbänden </a:t>
            </a:r>
            <a:r>
              <a:rPr lang="de-DE" sz="1000" dirty="0" smtClean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der jeweiligen Branche</a:t>
            </a:r>
            <a:endParaRPr lang="de-DE" sz="1000" dirty="0">
              <a:solidFill>
                <a:schemeClr val="bg1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7" name="Ellipse 56"/>
          <p:cNvSpPr/>
          <p:nvPr/>
        </p:nvSpPr>
        <p:spPr>
          <a:xfrm>
            <a:off x="395536" y="1832205"/>
            <a:ext cx="252000" cy="252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</a:t>
            </a:r>
            <a:endParaRPr lang="de-DE" sz="12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58" name="Abgerundetes Rechteck 57"/>
          <p:cNvSpPr/>
          <p:nvPr/>
        </p:nvSpPr>
        <p:spPr>
          <a:xfrm>
            <a:off x="615040" y="1779662"/>
            <a:ext cx="1456964" cy="27750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050" b="1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Auswahl von Risikobranchen</a:t>
            </a:r>
            <a:endParaRPr lang="de-DE" sz="1050" b="1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Rechteck 115"/>
          <p:cNvSpPr/>
          <p:nvPr/>
        </p:nvSpPr>
        <p:spPr>
          <a:xfrm>
            <a:off x="179511" y="1457462"/>
            <a:ext cx="8759378" cy="3562560"/>
          </a:xfrm>
          <a:prstGeom prst="rect">
            <a:avLst/>
          </a:prstGeom>
          <a:noFill/>
          <a:ln w="28575">
            <a:solidFill>
              <a:schemeClr val="accent2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+mj-lt"/>
            </a:endParaRPr>
          </a:p>
        </p:txBody>
      </p:sp>
      <p:sp>
        <p:nvSpPr>
          <p:cNvPr id="32" name="Rechteckige Legende 31"/>
          <p:cNvSpPr/>
          <p:nvPr/>
        </p:nvSpPr>
        <p:spPr>
          <a:xfrm>
            <a:off x="361351" y="2161723"/>
            <a:ext cx="1490807" cy="1257762"/>
          </a:xfrm>
          <a:prstGeom prst="wedgeRectCallout">
            <a:avLst>
              <a:gd name="adj1" fmla="val -46190"/>
              <a:gd name="adj2" fmla="val 67244"/>
            </a:avLst>
          </a:prstGeom>
          <a:solidFill>
            <a:srgbClr val="FDE9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de-DE" sz="1200" i="1" baseline="300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x-none" sz="1200" i="1" baseline="30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Zur Identifikation von besonders relevanten Risikobranchen und -regionen in den Liefer- und Wertschöpfungsketten der deutschen Wirtschaft wird die Bundesregierung eine entsprechende Studie veröffentlichen</a:t>
            </a:r>
            <a:r>
              <a:rPr lang="x-none" sz="1200" i="1" baseline="300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.</a:t>
            </a:r>
            <a:endParaRPr lang="de-DE" sz="1200" dirty="0">
              <a:latin typeface="+mj-lt"/>
            </a:endParaRPr>
          </a:p>
        </p:txBody>
      </p:sp>
      <p:sp>
        <p:nvSpPr>
          <p:cNvPr id="114" name="Rechteckige Legende 113"/>
          <p:cNvSpPr/>
          <p:nvPr/>
        </p:nvSpPr>
        <p:spPr>
          <a:xfrm>
            <a:off x="6175744" y="2195096"/>
            <a:ext cx="1499176" cy="1222550"/>
          </a:xfrm>
          <a:prstGeom prst="wedgeRectCallout">
            <a:avLst>
              <a:gd name="adj1" fmla="val -26294"/>
              <a:gd name="adj2" fmla="val 72008"/>
            </a:avLst>
          </a:prstGeom>
          <a:solidFill>
            <a:srgbClr val="FDE9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de-DE" sz="1200" i="1" baseline="300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… </a:t>
            </a:r>
            <a:r>
              <a:rPr lang="x-none" sz="1200" i="1" baseline="300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branchenspezifische </a:t>
            </a:r>
            <a:r>
              <a:rPr lang="x-none" sz="1200" i="1" baseline="30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Handlungsanleitungen und Best-Practice Beispiele zu menschenrechtlichen Sorgfaltspflichten erarbeitet.</a:t>
            </a:r>
            <a:r>
              <a:rPr lang="de-DE" sz="1200" i="1" baseline="30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“</a:t>
            </a:r>
            <a:endParaRPr lang="de-DE" sz="1200" dirty="0">
              <a:latin typeface="+mj-lt"/>
            </a:endParaRPr>
          </a:p>
        </p:txBody>
      </p:sp>
      <p:sp>
        <p:nvSpPr>
          <p:cNvPr id="98" name="Rechteckige Legende 97"/>
          <p:cNvSpPr/>
          <p:nvPr/>
        </p:nvSpPr>
        <p:spPr>
          <a:xfrm>
            <a:off x="2497321" y="2135556"/>
            <a:ext cx="3082792" cy="489315"/>
          </a:xfrm>
          <a:prstGeom prst="wedgeRectCallout">
            <a:avLst>
              <a:gd name="adj1" fmla="val -56282"/>
              <a:gd name="adj2" fmla="val 116638"/>
            </a:avLst>
          </a:prstGeom>
          <a:solidFill>
            <a:srgbClr val="FDE9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x-none" sz="1200" i="1" baseline="300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Auf </a:t>
            </a:r>
            <a:r>
              <a:rPr lang="x-none" sz="1200" i="1" baseline="30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Basis der Studie werden, unter Moderation der Bundesregierung, in Zusammenarbeit mit den jeweiligen Wirtschaftsverbänden und mit Hilfe entsprechender </a:t>
            </a:r>
            <a:r>
              <a:rPr lang="x-none" sz="1200" i="1" baseline="300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Multi-Stakeholder-Foren</a:t>
            </a:r>
            <a:r>
              <a:rPr lang="de-DE" sz="1200" i="1" baseline="300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…</a:t>
            </a:r>
            <a:endParaRPr lang="de-DE" sz="1200" dirty="0">
              <a:latin typeface="+mj-lt"/>
            </a:endParaRPr>
          </a:p>
        </p:txBody>
      </p:sp>
      <p:cxnSp>
        <p:nvCxnSpPr>
          <p:cNvPr id="28" name="Gerade Verbindung mit Pfeil 27"/>
          <p:cNvCxnSpPr/>
          <p:nvPr/>
        </p:nvCxnSpPr>
        <p:spPr>
          <a:xfrm>
            <a:off x="1727712" y="3877642"/>
            <a:ext cx="180000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Abgerundetes Rechteck 30"/>
          <p:cNvSpPr/>
          <p:nvPr/>
        </p:nvSpPr>
        <p:spPr>
          <a:xfrm>
            <a:off x="7956376" y="3442944"/>
            <a:ext cx="863532" cy="936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b="1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Follow-</a:t>
            </a:r>
            <a:r>
              <a:rPr lang="de-DE" sz="1000" b="1" dirty="0" err="1" smtClean="0">
                <a:solidFill>
                  <a:schemeClr val="bg1">
                    <a:lumMod val="75000"/>
                  </a:schemeClr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Up</a:t>
            </a:r>
            <a:r>
              <a:rPr lang="de-DE" sz="1000" b="1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 Prozess nach 2020</a:t>
            </a:r>
            <a:endParaRPr lang="de-DE" sz="1000" b="1" dirty="0">
              <a:solidFill>
                <a:schemeClr val="bg1">
                  <a:lumMod val="75000"/>
                </a:schemeClr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hteck 43"/>
          <p:cNvSpPr/>
          <p:nvPr/>
        </p:nvSpPr>
        <p:spPr>
          <a:xfrm>
            <a:off x="6422865" y="3138490"/>
            <a:ext cx="998874" cy="251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de-DE" sz="7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Selbstverpflichtung der Bundesregierung bis 2020</a:t>
            </a:r>
            <a:endParaRPr lang="de-DE" sz="7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46" name="Ellipse 45"/>
          <p:cNvSpPr/>
          <p:nvPr/>
        </p:nvSpPr>
        <p:spPr>
          <a:xfrm>
            <a:off x="6257387" y="3184266"/>
            <a:ext cx="160144" cy="16014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de-DE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hteck 46"/>
          <p:cNvSpPr/>
          <p:nvPr/>
        </p:nvSpPr>
        <p:spPr>
          <a:xfrm rot="21112505">
            <a:off x="8367714" y="3373698"/>
            <a:ext cx="426698" cy="17218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600" b="1" dirty="0" smtClean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tbd</a:t>
            </a:r>
            <a:endParaRPr lang="de-DE" sz="600" b="1" dirty="0">
              <a:solidFill>
                <a:schemeClr val="bg1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56" name="Ellipse 55"/>
          <p:cNvSpPr/>
          <p:nvPr/>
        </p:nvSpPr>
        <p:spPr>
          <a:xfrm>
            <a:off x="2487052" y="1774605"/>
            <a:ext cx="252000" cy="252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9" name="Abgerundetes Rechteck 58"/>
          <p:cNvSpPr/>
          <p:nvPr/>
        </p:nvSpPr>
        <p:spPr>
          <a:xfrm>
            <a:off x="2706556" y="1779662"/>
            <a:ext cx="1456964" cy="27750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050" b="1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Partizipative Branchendialoge</a:t>
            </a:r>
            <a:endParaRPr lang="de-DE" sz="1050" b="1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0" name="Ellipse 59"/>
          <p:cNvSpPr/>
          <p:nvPr/>
        </p:nvSpPr>
        <p:spPr>
          <a:xfrm>
            <a:off x="6170865" y="1843600"/>
            <a:ext cx="252000" cy="252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3</a:t>
            </a:r>
            <a:endParaRPr lang="de-DE" sz="12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61" name="Abgerundetes Rechteck 60"/>
          <p:cNvSpPr/>
          <p:nvPr/>
        </p:nvSpPr>
        <p:spPr>
          <a:xfrm>
            <a:off x="6390369" y="1860956"/>
            <a:ext cx="1456964" cy="27750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050" b="1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Praxisorientiertes Ergebnis</a:t>
            </a:r>
            <a:endParaRPr lang="de-DE" sz="1050" b="1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Gerade Verbindung mit Pfeil 40"/>
          <p:cNvCxnSpPr/>
          <p:nvPr/>
        </p:nvCxnSpPr>
        <p:spPr>
          <a:xfrm>
            <a:off x="6080865" y="3877642"/>
            <a:ext cx="180000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Abgerundetes Rechteck 48"/>
          <p:cNvSpPr/>
          <p:nvPr/>
        </p:nvSpPr>
        <p:spPr>
          <a:xfrm>
            <a:off x="1984748" y="3653298"/>
            <a:ext cx="4024494" cy="255253"/>
          </a:xfrm>
          <a:prstGeom prst="roundRect">
            <a:avLst/>
          </a:prstGeom>
          <a:solidFill>
            <a:srgbClr val="315E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000" dirty="0">
                <a:solidFill>
                  <a:schemeClr val="bg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Einbindung </a:t>
            </a:r>
            <a:r>
              <a:rPr lang="de-DE" sz="1000" b="1" dirty="0">
                <a:solidFill>
                  <a:schemeClr val="bg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Fachexpertise </a:t>
            </a:r>
            <a:r>
              <a:rPr lang="de-DE" sz="1000" dirty="0">
                <a:solidFill>
                  <a:schemeClr val="bg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(z.B. </a:t>
            </a:r>
            <a:r>
              <a:rPr lang="de-DE" sz="1000" dirty="0" smtClean="0">
                <a:solidFill>
                  <a:schemeClr val="bg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MSI, </a:t>
            </a:r>
            <a:r>
              <a:rPr lang="de-DE" sz="1000" dirty="0" err="1" smtClean="0">
                <a:solidFill>
                  <a:schemeClr val="bg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Gewerksch</a:t>
            </a:r>
            <a:r>
              <a:rPr lang="de-DE" sz="1000" dirty="0" smtClean="0">
                <a:solidFill>
                  <a:schemeClr val="bg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., NGO, </a:t>
            </a:r>
            <a:r>
              <a:rPr lang="de-DE" sz="1000" dirty="0" err="1" smtClean="0">
                <a:solidFill>
                  <a:schemeClr val="bg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Wissensch</a:t>
            </a:r>
            <a:r>
              <a:rPr lang="de-DE" sz="1000" dirty="0" smtClean="0">
                <a:solidFill>
                  <a:schemeClr val="bg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., Unt.)</a:t>
            </a:r>
            <a:endParaRPr lang="de-DE" sz="1000" dirty="0">
              <a:solidFill>
                <a:schemeClr val="bg1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2" name="Abgerundetes Rechteck 51"/>
          <p:cNvSpPr/>
          <p:nvPr/>
        </p:nvSpPr>
        <p:spPr>
          <a:xfrm>
            <a:off x="1984748" y="4023813"/>
            <a:ext cx="4024494" cy="255253"/>
          </a:xfrm>
          <a:prstGeom prst="roundRect">
            <a:avLst/>
          </a:prstGeom>
          <a:solidFill>
            <a:srgbClr val="315E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000" dirty="0">
                <a:solidFill>
                  <a:schemeClr val="bg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Sicherstellung </a:t>
            </a:r>
            <a:r>
              <a:rPr lang="de-DE" sz="1000" b="1" dirty="0">
                <a:solidFill>
                  <a:schemeClr val="bg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Konformität mit </a:t>
            </a:r>
            <a:r>
              <a:rPr lang="de-DE" sz="1000" b="1" dirty="0" smtClean="0">
                <a:solidFill>
                  <a:schemeClr val="bg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NAP</a:t>
            </a:r>
            <a:r>
              <a:rPr lang="de-DE" sz="1000" dirty="0" smtClean="0">
                <a:solidFill>
                  <a:schemeClr val="bg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-Anforderungen</a:t>
            </a:r>
            <a:endParaRPr lang="de-DE" sz="1000" dirty="0">
              <a:solidFill>
                <a:schemeClr val="bg1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3" name="Abgerundetes Rechteck 52"/>
          <p:cNvSpPr/>
          <p:nvPr/>
        </p:nvSpPr>
        <p:spPr>
          <a:xfrm>
            <a:off x="1984748" y="4394329"/>
            <a:ext cx="4024494" cy="255253"/>
          </a:xfrm>
          <a:prstGeom prst="roundRect">
            <a:avLst/>
          </a:prstGeom>
          <a:solidFill>
            <a:srgbClr val="315E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000" dirty="0">
                <a:solidFill>
                  <a:schemeClr val="bg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Klärung </a:t>
            </a:r>
            <a:r>
              <a:rPr lang="de-DE" sz="1000" b="1" dirty="0">
                <a:solidFill>
                  <a:schemeClr val="bg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übergreifender Fragen </a:t>
            </a:r>
            <a:r>
              <a:rPr lang="de-DE" sz="1000" dirty="0">
                <a:solidFill>
                  <a:schemeClr val="bg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(z.B. Kartellrecht)</a:t>
            </a:r>
          </a:p>
        </p:txBody>
      </p:sp>
      <p:cxnSp>
        <p:nvCxnSpPr>
          <p:cNvPr id="62" name="Gerader Verbinder 61"/>
          <p:cNvCxnSpPr/>
          <p:nvPr/>
        </p:nvCxnSpPr>
        <p:spPr>
          <a:xfrm>
            <a:off x="7884368" y="1635646"/>
            <a:ext cx="0" cy="3276000"/>
          </a:xfrm>
          <a:prstGeom prst="line">
            <a:avLst/>
          </a:prstGeom>
          <a:ln>
            <a:solidFill>
              <a:srgbClr val="315E79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Rechteck 64"/>
          <p:cNvSpPr/>
          <p:nvPr/>
        </p:nvSpPr>
        <p:spPr>
          <a:xfrm rot="21112505">
            <a:off x="7684946" y="1583308"/>
            <a:ext cx="426698" cy="17218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2020</a:t>
            </a:r>
            <a:endParaRPr lang="de-DE" sz="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55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Gemeinsames Ziel: nachhaltigere Produktionsbedingungen/Lieferketten</a:t>
            </a:r>
          </a:p>
          <a:p>
            <a:r>
              <a:rPr lang="de-DE" dirty="0" smtClean="0"/>
              <a:t>FONAP-Erfahrungen in Umsetzung NAP einbeziehen, insb. NAP-Branchendialogen, d.h. Beteiligung FONAP in Konzeptionierung NAP-Branchendialoge</a:t>
            </a:r>
          </a:p>
          <a:p>
            <a:r>
              <a:rPr lang="de-DE" dirty="0" smtClean="0"/>
              <a:t>FONAP zeigt sich offen für Thema menschenrechtliche Sorgfaltspflicht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Gegenseitiges Lernen NAP - FONAP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19569686"/>
      </p:ext>
    </p:extLst>
  </p:cSld>
  <p:clrMapOvr>
    <a:masterClrMapping/>
  </p:clrMapOvr>
</p:sld>
</file>

<file path=ppt/theme/theme1.xml><?xml version="1.0" encoding="utf-8"?>
<a:theme xmlns:a="http://schemas.openxmlformats.org/drawingml/2006/main" name="BMAS Blau 16x9_de">
  <a:themeElements>
    <a:clrScheme name="CD_BMAS kalte Farben">
      <a:dk1>
        <a:sysClr val="windowText" lastClr="000000"/>
      </a:dk1>
      <a:lt1>
        <a:sysClr val="window" lastClr="FFFFFF"/>
      </a:lt1>
      <a:dk2>
        <a:srgbClr val="BB133E"/>
      </a:dk2>
      <a:lt2>
        <a:srgbClr val="E67B32"/>
      </a:lt2>
      <a:accent1>
        <a:srgbClr val="417DA1"/>
      </a:accent1>
      <a:accent2>
        <a:srgbClr val="81BEDB"/>
      </a:accent2>
      <a:accent3>
        <a:srgbClr val="862C7E"/>
      </a:accent3>
      <a:accent4>
        <a:srgbClr val="ABECF9"/>
      </a:accent4>
      <a:accent5>
        <a:srgbClr val="A487A2"/>
      </a:accent5>
      <a:accent6>
        <a:srgbClr val="592D45"/>
      </a:accent6>
      <a:hlink>
        <a:srgbClr val="417DA1"/>
      </a:hlink>
      <a:folHlink>
        <a:srgbClr val="81BEDB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MAS Blau 16x9_de" id="{14E71F90-8790-40FB-8430-132685392EBC}" vid="{8129578B-72BA-423B-93E6-CFA0492C11EF}"/>
    </a:ext>
  </a:ext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BMAS Blau 16x9_de</Template>
  <TotalTime>0</TotalTime>
  <Words>525</Words>
  <Application>Microsoft Office PowerPoint</Application>
  <PresentationFormat>Bildschirmpräsentation (16:9)</PresentationFormat>
  <Paragraphs>81</Paragraphs>
  <Slides>10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Verdana</vt:lpstr>
      <vt:lpstr>BMAS Blau 16x9_de</vt:lpstr>
      <vt:lpstr> Nationaler Aktionsplan Wirtschaft und Menschenrechte (NAP)</vt:lpstr>
      <vt:lpstr>Übersicht</vt:lpstr>
      <vt:lpstr>Hintergrund/Einordnung</vt:lpstr>
      <vt:lpstr>Inhalt des Nationalen Aktionsplans</vt:lpstr>
      <vt:lpstr>Inhalt des NAP - Fünf Kernelemente</vt:lpstr>
      <vt:lpstr>Inhalt des NAP - Monitoring</vt:lpstr>
      <vt:lpstr>Inhalt des NAP - Unterstützungsinstrumente</vt:lpstr>
      <vt:lpstr>Elemente von NAP-Branchendialogen</vt:lpstr>
      <vt:lpstr>Gegenseitiges Lernen NAP - FONAP</vt:lpstr>
      <vt:lpstr>PowerPoint-Präsentation</vt:lpstr>
    </vt:vector>
  </TitlesOfParts>
  <Company>BMAS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Friedemann Schreiter</dc:creator>
  <cp:lastModifiedBy>Heinze, Benita GIZ</cp:lastModifiedBy>
  <cp:revision>414</cp:revision>
  <cp:lastPrinted>2017-09-06T17:34:49Z</cp:lastPrinted>
  <dcterms:created xsi:type="dcterms:W3CDTF">2017-04-12T14:42:28Z</dcterms:created>
  <dcterms:modified xsi:type="dcterms:W3CDTF">2017-09-29T09:17:32Z</dcterms:modified>
</cp:coreProperties>
</file>