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73" r:id="rId3"/>
    <p:sldId id="257" r:id="rId4"/>
    <p:sldId id="261" r:id="rId5"/>
    <p:sldId id="263" r:id="rId6"/>
    <p:sldId id="264" r:id="rId7"/>
    <p:sldId id="270" r:id="rId8"/>
    <p:sldId id="271" r:id="rId9"/>
    <p:sldId id="262" r:id="rId10"/>
    <p:sldId id="267" r:id="rId11"/>
    <p:sldId id="268" r:id="rId12"/>
    <p:sldId id="266" r:id="rId13"/>
    <p:sldId id="265" r:id="rId14"/>
    <p:sldId id="269" r:id="rId15"/>
    <p:sldId id="272" r:id="rId16"/>
  </p:sldIdLst>
  <p:sldSz cx="9144000" cy="6858000" type="screen4x3"/>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0" userDrawn="1">
          <p15:clr>
            <a:srgbClr val="A4A3A4"/>
          </p15:clr>
        </p15:guide>
        <p15:guide id="2" pos="249" userDrawn="1">
          <p15:clr>
            <a:srgbClr val="A4A3A4"/>
          </p15:clr>
        </p15:guide>
        <p15:guide id="3" pos="5511" userDrawn="1">
          <p15:clr>
            <a:srgbClr val="A4A3A4"/>
          </p15:clr>
        </p15:guide>
        <p15:guide id="4" orient="horz" pos="411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kkel Kruuse" initials="MK"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67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881" autoAdjust="0"/>
  </p:normalViewPr>
  <p:slideViewPr>
    <p:cSldViewPr>
      <p:cViewPr varScale="1">
        <p:scale>
          <a:sx n="67" d="100"/>
          <a:sy n="67" d="100"/>
        </p:scale>
        <p:origin x="1476" y="72"/>
      </p:cViewPr>
      <p:guideLst>
        <p:guide orient="horz" pos="210"/>
        <p:guide pos="249"/>
        <p:guide pos="5511"/>
        <p:guide orient="horz" pos="411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k.msc\Desktop\GIZ%20-%20conference\articles%20per%20populatio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k.msc\Desktop\GIZ%20-%20conference\articles%20per%20populatio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mk.msc\Downloads\ChartSummary.csv"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noProof="0" dirty="0" smtClean="0"/>
              <a:t>Number</a:t>
            </a:r>
            <a:r>
              <a:rPr lang="fr-FR" dirty="0" smtClean="0"/>
              <a:t> of articles </a:t>
            </a:r>
            <a:r>
              <a:rPr lang="fr-FR" dirty="0"/>
              <a:t>(per one million population)</a:t>
            </a:r>
          </a:p>
        </c:rich>
      </c:tx>
      <c:overlay val="0"/>
    </c:title>
    <c:autoTitleDeleted val="0"/>
    <c:plotArea>
      <c:layout/>
      <c:barChart>
        <c:barDir val="col"/>
        <c:grouping val="clustered"/>
        <c:varyColors val="0"/>
        <c:ser>
          <c:idx val="0"/>
          <c:order val="0"/>
          <c:tx>
            <c:strRef>
              <c:f>Sheet1!$G$22</c:f>
              <c:strCache>
                <c:ptCount val="1"/>
                <c:pt idx="0">
                  <c:v>Articles (per one million population)</c:v>
                </c:pt>
              </c:strCache>
            </c:strRef>
          </c:tx>
          <c:invertIfNegative val="0"/>
          <c:cat>
            <c:strRef>
              <c:f>Sheet1!$F$23:$F$36</c:f>
              <c:strCache>
                <c:ptCount val="14"/>
                <c:pt idx="0">
                  <c:v>Austria</c:v>
                </c:pt>
                <c:pt idx="1">
                  <c:v>Belgium</c:v>
                </c:pt>
                <c:pt idx="2">
                  <c:v>Denmark</c:v>
                </c:pt>
                <c:pt idx="3">
                  <c:v>France</c:v>
                </c:pt>
                <c:pt idx="4">
                  <c:v>Germany</c:v>
                </c:pt>
                <c:pt idx="5">
                  <c:v>Ireland</c:v>
                </c:pt>
                <c:pt idx="6">
                  <c:v>Italy</c:v>
                </c:pt>
                <c:pt idx="7">
                  <c:v>Netherlands</c:v>
                </c:pt>
                <c:pt idx="8">
                  <c:v>Norway</c:v>
                </c:pt>
                <c:pt idx="9">
                  <c:v>Portugal</c:v>
                </c:pt>
                <c:pt idx="10">
                  <c:v>Spain</c:v>
                </c:pt>
                <c:pt idx="11">
                  <c:v>Sweden</c:v>
                </c:pt>
                <c:pt idx="12">
                  <c:v>Switzerland</c:v>
                </c:pt>
                <c:pt idx="13">
                  <c:v>United Kingdom</c:v>
                </c:pt>
              </c:strCache>
            </c:strRef>
          </c:cat>
          <c:val>
            <c:numRef>
              <c:f>Sheet1!$G$23:$G$36</c:f>
              <c:numCache>
                <c:formatCode>General</c:formatCode>
                <c:ptCount val="14"/>
                <c:pt idx="0">
                  <c:v>99.04</c:v>
                </c:pt>
                <c:pt idx="1">
                  <c:v>64.739999999999995</c:v>
                </c:pt>
                <c:pt idx="2">
                  <c:v>127.54</c:v>
                </c:pt>
                <c:pt idx="3">
                  <c:v>105.85</c:v>
                </c:pt>
                <c:pt idx="4">
                  <c:v>117.06</c:v>
                </c:pt>
                <c:pt idx="5">
                  <c:v>58.87</c:v>
                </c:pt>
                <c:pt idx="6">
                  <c:v>0.49</c:v>
                </c:pt>
                <c:pt idx="7">
                  <c:v>121.28</c:v>
                </c:pt>
                <c:pt idx="8">
                  <c:v>37.97</c:v>
                </c:pt>
                <c:pt idx="9">
                  <c:v>26.57</c:v>
                </c:pt>
                <c:pt idx="10">
                  <c:v>142.51</c:v>
                </c:pt>
                <c:pt idx="11">
                  <c:v>16.97</c:v>
                </c:pt>
                <c:pt idx="12">
                  <c:v>334</c:v>
                </c:pt>
                <c:pt idx="13">
                  <c:v>252.45</c:v>
                </c:pt>
              </c:numCache>
            </c:numRef>
          </c:val>
          <c:extLst>
            <c:ext xmlns:c16="http://schemas.microsoft.com/office/drawing/2014/chart" uri="{C3380CC4-5D6E-409C-BE32-E72D297353CC}">
              <c16:uniqueId val="{00000000-B76D-4D52-9CDE-C06CC7141706}"/>
            </c:ext>
          </c:extLst>
        </c:ser>
        <c:dLbls>
          <c:showLegendKey val="0"/>
          <c:showVal val="0"/>
          <c:showCatName val="0"/>
          <c:showSerName val="0"/>
          <c:showPercent val="0"/>
          <c:showBubbleSize val="0"/>
        </c:dLbls>
        <c:gapWidth val="75"/>
        <c:overlap val="-25"/>
        <c:axId val="2100695112"/>
        <c:axId val="2082627272"/>
      </c:barChart>
      <c:catAx>
        <c:axId val="2100695112"/>
        <c:scaling>
          <c:orientation val="minMax"/>
        </c:scaling>
        <c:delete val="0"/>
        <c:axPos val="b"/>
        <c:numFmt formatCode="General" sourceLinked="0"/>
        <c:majorTickMark val="none"/>
        <c:minorTickMark val="none"/>
        <c:tickLblPos val="nextTo"/>
        <c:crossAx val="2082627272"/>
        <c:crosses val="autoZero"/>
        <c:auto val="1"/>
        <c:lblAlgn val="ctr"/>
        <c:lblOffset val="100"/>
        <c:noMultiLvlLbl val="0"/>
      </c:catAx>
      <c:valAx>
        <c:axId val="2082627272"/>
        <c:scaling>
          <c:orientation val="minMax"/>
        </c:scaling>
        <c:delete val="0"/>
        <c:axPos val="l"/>
        <c:majorGridlines/>
        <c:numFmt formatCode="General" sourceLinked="1"/>
        <c:majorTickMark val="none"/>
        <c:minorTickMark val="none"/>
        <c:tickLblPos val="nextTo"/>
        <c:spPr>
          <a:ln w="9525">
            <a:noFill/>
          </a:ln>
        </c:spPr>
        <c:crossAx val="2100695112"/>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barChart>
        <c:barDir val="col"/>
        <c:grouping val="clustered"/>
        <c:varyColors val="0"/>
        <c:ser>
          <c:idx val="0"/>
          <c:order val="0"/>
          <c:tx>
            <c:strRef>
              <c:f>Sheet1!$N$9</c:f>
              <c:strCache>
                <c:ptCount val="1"/>
                <c:pt idx="0">
                  <c:v>Number of articles</c:v>
                </c:pt>
              </c:strCache>
            </c:strRef>
          </c:tx>
          <c:invertIfNegative val="0"/>
          <c:cat>
            <c:strRef>
              <c:f>Sheet1!$M$10:$M$23</c:f>
              <c:strCache>
                <c:ptCount val="14"/>
                <c:pt idx="0">
                  <c:v>Austria</c:v>
                </c:pt>
                <c:pt idx="1">
                  <c:v>Belgium</c:v>
                </c:pt>
                <c:pt idx="2">
                  <c:v>Denmark</c:v>
                </c:pt>
                <c:pt idx="3">
                  <c:v>France</c:v>
                </c:pt>
                <c:pt idx="4">
                  <c:v>Germany</c:v>
                </c:pt>
                <c:pt idx="5">
                  <c:v>Ireland</c:v>
                </c:pt>
                <c:pt idx="6">
                  <c:v>Italy</c:v>
                </c:pt>
                <c:pt idx="7">
                  <c:v>Netherlands</c:v>
                </c:pt>
                <c:pt idx="8">
                  <c:v>Norway</c:v>
                </c:pt>
                <c:pt idx="9">
                  <c:v>Portugal</c:v>
                </c:pt>
                <c:pt idx="10">
                  <c:v>Spain</c:v>
                </c:pt>
                <c:pt idx="11">
                  <c:v>Sweden</c:v>
                </c:pt>
                <c:pt idx="12">
                  <c:v>Switzerland</c:v>
                </c:pt>
                <c:pt idx="13">
                  <c:v>United Kingdom</c:v>
                </c:pt>
              </c:strCache>
            </c:strRef>
          </c:cat>
          <c:val>
            <c:numRef>
              <c:f>Sheet1!$N$10:$N$23</c:f>
              <c:numCache>
                <c:formatCode>General</c:formatCode>
                <c:ptCount val="14"/>
                <c:pt idx="0">
                  <c:v>864</c:v>
                </c:pt>
                <c:pt idx="1">
                  <c:v>744</c:v>
                </c:pt>
                <c:pt idx="2">
                  <c:v>715</c:v>
                </c:pt>
                <c:pt idx="3">
                  <c:v>7103</c:v>
                </c:pt>
                <c:pt idx="4">
                  <c:v>9434</c:v>
                </c:pt>
                <c:pt idx="5">
                  <c:v>295</c:v>
                </c:pt>
                <c:pt idx="6">
                  <c:v>3759</c:v>
                </c:pt>
                <c:pt idx="7">
                  <c:v>2072</c:v>
                </c:pt>
                <c:pt idx="8">
                  <c:v>202</c:v>
                </c:pt>
                <c:pt idx="9">
                  <c:v>288</c:v>
                </c:pt>
                <c:pt idx="10">
                  <c:v>6977</c:v>
                </c:pt>
                <c:pt idx="11">
                  <c:v>169</c:v>
                </c:pt>
                <c:pt idx="12">
                  <c:v>2751</c:v>
                </c:pt>
                <c:pt idx="13">
                  <c:v>16351</c:v>
                </c:pt>
              </c:numCache>
            </c:numRef>
          </c:val>
          <c:extLst>
            <c:ext xmlns:c16="http://schemas.microsoft.com/office/drawing/2014/chart" uri="{C3380CC4-5D6E-409C-BE32-E72D297353CC}">
              <c16:uniqueId val="{00000000-6E94-4924-BAA2-2DB205D18D2E}"/>
            </c:ext>
          </c:extLst>
        </c:ser>
        <c:dLbls>
          <c:showLegendKey val="0"/>
          <c:showVal val="0"/>
          <c:showCatName val="0"/>
          <c:showSerName val="0"/>
          <c:showPercent val="0"/>
          <c:showBubbleSize val="0"/>
        </c:dLbls>
        <c:gapWidth val="75"/>
        <c:overlap val="-25"/>
        <c:axId val="2083108920"/>
        <c:axId val="2083323352"/>
      </c:barChart>
      <c:catAx>
        <c:axId val="2083108920"/>
        <c:scaling>
          <c:orientation val="minMax"/>
        </c:scaling>
        <c:delete val="0"/>
        <c:axPos val="b"/>
        <c:numFmt formatCode="General" sourceLinked="0"/>
        <c:majorTickMark val="none"/>
        <c:minorTickMark val="none"/>
        <c:tickLblPos val="nextTo"/>
        <c:crossAx val="2083323352"/>
        <c:crosses val="autoZero"/>
        <c:auto val="1"/>
        <c:lblAlgn val="ctr"/>
        <c:lblOffset val="100"/>
        <c:noMultiLvlLbl val="0"/>
      </c:catAx>
      <c:valAx>
        <c:axId val="2083323352"/>
        <c:scaling>
          <c:orientation val="minMax"/>
        </c:scaling>
        <c:delete val="0"/>
        <c:axPos val="l"/>
        <c:majorGridlines/>
        <c:numFmt formatCode="General" sourceLinked="1"/>
        <c:majorTickMark val="none"/>
        <c:minorTickMark val="none"/>
        <c:tickLblPos val="nextTo"/>
        <c:spPr>
          <a:ln w="9525">
            <a:noFill/>
          </a:ln>
        </c:spPr>
        <c:crossAx val="2083108920"/>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a:pPr>
            <a:r>
              <a:rPr lang="en-US" dirty="0" smtClean="0"/>
              <a:t>Articles per year</a:t>
            </a:r>
            <a:endParaRPr lang="en-US" dirty="0"/>
          </a:p>
        </c:rich>
      </c:tx>
      <c:overlay val="0"/>
    </c:title>
    <c:autoTitleDeleted val="0"/>
    <c:plotArea>
      <c:layout/>
      <c:barChart>
        <c:barDir val="col"/>
        <c:grouping val="clustered"/>
        <c:varyColors val="0"/>
        <c:ser>
          <c:idx val="1"/>
          <c:order val="0"/>
          <c:tx>
            <c:strRef>
              <c:f>ChartSummary!$K$5</c:f>
              <c:strCache>
                <c:ptCount val="1"/>
                <c:pt idx="0">
                  <c:v>Articles</c:v>
                </c:pt>
              </c:strCache>
            </c:strRef>
          </c:tx>
          <c:spPr>
            <a:solidFill>
              <a:schemeClr val="tx2"/>
            </a:solidFill>
          </c:spPr>
          <c:invertIfNegative val="0"/>
          <c:cat>
            <c:numRef>
              <c:f>ChartSummary!$J$6:$J$29</c:f>
              <c:numCache>
                <c:formatCode>General</c:formatCode>
                <c:ptCount val="24"/>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numCache>
            </c:numRef>
          </c:cat>
          <c:val>
            <c:numRef>
              <c:f>ChartSummary!$K$6:$K$29</c:f>
              <c:numCache>
                <c:formatCode>General</c:formatCode>
                <c:ptCount val="24"/>
                <c:pt idx="0">
                  <c:v>4</c:v>
                </c:pt>
                <c:pt idx="1">
                  <c:v>9</c:v>
                </c:pt>
                <c:pt idx="2">
                  <c:v>14</c:v>
                </c:pt>
                <c:pt idx="3">
                  <c:v>11</c:v>
                </c:pt>
                <c:pt idx="4">
                  <c:v>40</c:v>
                </c:pt>
                <c:pt idx="5">
                  <c:v>32</c:v>
                </c:pt>
                <c:pt idx="6">
                  <c:v>68</c:v>
                </c:pt>
                <c:pt idx="7">
                  <c:v>286</c:v>
                </c:pt>
                <c:pt idx="8">
                  <c:v>322</c:v>
                </c:pt>
                <c:pt idx="9">
                  <c:v>343</c:v>
                </c:pt>
                <c:pt idx="10">
                  <c:v>138</c:v>
                </c:pt>
                <c:pt idx="11">
                  <c:v>103</c:v>
                </c:pt>
                <c:pt idx="12">
                  <c:v>276</c:v>
                </c:pt>
                <c:pt idx="13">
                  <c:v>551</c:v>
                </c:pt>
                <c:pt idx="14">
                  <c:v>768</c:v>
                </c:pt>
                <c:pt idx="15">
                  <c:v>371</c:v>
                </c:pt>
                <c:pt idx="16">
                  <c:v>589</c:v>
                </c:pt>
                <c:pt idx="17">
                  <c:v>599</c:v>
                </c:pt>
                <c:pt idx="18">
                  <c:v>714</c:v>
                </c:pt>
                <c:pt idx="19">
                  <c:v>750</c:v>
                </c:pt>
                <c:pt idx="20">
                  <c:v>838</c:v>
                </c:pt>
                <c:pt idx="21">
                  <c:v>1237</c:v>
                </c:pt>
                <c:pt idx="22">
                  <c:v>1602</c:v>
                </c:pt>
                <c:pt idx="23">
                  <c:v>1580</c:v>
                </c:pt>
              </c:numCache>
            </c:numRef>
          </c:val>
          <c:extLst>
            <c:ext xmlns:c16="http://schemas.microsoft.com/office/drawing/2014/chart" uri="{C3380CC4-5D6E-409C-BE32-E72D297353CC}">
              <c16:uniqueId val="{00000000-6FEF-4AF4-950E-28BF46DE88FC}"/>
            </c:ext>
          </c:extLst>
        </c:ser>
        <c:dLbls>
          <c:showLegendKey val="0"/>
          <c:showVal val="0"/>
          <c:showCatName val="0"/>
          <c:showSerName val="0"/>
          <c:showPercent val="0"/>
          <c:showBubbleSize val="0"/>
        </c:dLbls>
        <c:gapWidth val="75"/>
        <c:overlap val="-25"/>
        <c:axId val="-2145289832"/>
        <c:axId val="-2145286824"/>
      </c:barChart>
      <c:catAx>
        <c:axId val="-2145289832"/>
        <c:scaling>
          <c:orientation val="minMax"/>
        </c:scaling>
        <c:delete val="0"/>
        <c:axPos val="b"/>
        <c:numFmt formatCode="General" sourceLinked="1"/>
        <c:majorTickMark val="none"/>
        <c:minorTickMark val="none"/>
        <c:tickLblPos val="nextTo"/>
        <c:crossAx val="-2145286824"/>
        <c:crosses val="autoZero"/>
        <c:auto val="1"/>
        <c:lblAlgn val="ctr"/>
        <c:lblOffset val="100"/>
        <c:noMultiLvlLbl val="0"/>
      </c:catAx>
      <c:valAx>
        <c:axId val="-2145286824"/>
        <c:scaling>
          <c:orientation val="minMax"/>
        </c:scaling>
        <c:delete val="0"/>
        <c:axPos val="l"/>
        <c:majorGridlines/>
        <c:numFmt formatCode="General" sourceLinked="1"/>
        <c:majorTickMark val="none"/>
        <c:minorTickMark val="none"/>
        <c:tickLblPos val="nextTo"/>
        <c:crossAx val="-2145289832"/>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99C7E1-F2A3-49A9-A82E-B5FF5E15DA00}" type="datetimeFigureOut">
              <a:rPr lang="da-DK" smtClean="0"/>
              <a:t>29-09-2017</a:t>
            </a:fld>
            <a:endParaRPr lang="da-DK"/>
          </a:p>
        </p:txBody>
      </p:sp>
      <p:sp>
        <p:nvSpPr>
          <p:cNvPr id="4" name="Pladsholder til diasbille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4F6A9A-10CF-4AA0-BD89-7DB412DA9257}" type="slidenum">
              <a:rPr lang="da-DK" smtClean="0"/>
              <a:t>‹Nr.›</a:t>
            </a:fld>
            <a:endParaRPr lang="da-DK"/>
          </a:p>
        </p:txBody>
      </p:sp>
    </p:spTree>
    <p:extLst>
      <p:ext uri="{BB962C8B-B14F-4D97-AF65-F5344CB8AC3E}">
        <p14:creationId xmlns:p14="http://schemas.microsoft.com/office/powerpoint/2010/main" val="2791617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noProof="0" dirty="0" smtClean="0"/>
              <a:t>Research project</a:t>
            </a:r>
            <a:r>
              <a:rPr lang="en-US" baseline="0" noProof="0" dirty="0" smtClean="0"/>
              <a:t> studying the European national responses to the RSPO</a:t>
            </a:r>
          </a:p>
          <a:p>
            <a:pPr marL="628650" lvl="1" indent="-171450">
              <a:buFont typeface="Arial" panose="020B0604020202020204" pitchFamily="34" charset="0"/>
              <a:buChar char="•"/>
            </a:pPr>
            <a:r>
              <a:rPr lang="en-US" sz="1200" b="0" i="0" kern="1200" noProof="0" dirty="0" smtClean="0">
                <a:solidFill>
                  <a:schemeClr val="tx1"/>
                </a:solidFill>
                <a:effectLst/>
                <a:latin typeface="+mn-lt"/>
                <a:ea typeface="+mn-ea"/>
                <a:cs typeface="+mn-cs"/>
              </a:rPr>
              <a:t>National Commitments refer to country-level initiatives, spearheaded by industry, government, or both, to forge alliances towards Certified Sustainable Palm Oil commitments. </a:t>
            </a:r>
            <a:endParaRPr lang="en-US" baseline="0" noProof="0" dirty="0" smtClean="0"/>
          </a:p>
          <a:p>
            <a:pPr marL="628650" lvl="1" indent="-171450">
              <a:buFont typeface="Arial" panose="020B0604020202020204" pitchFamily="34" charset="0"/>
              <a:buChar char="•"/>
            </a:pPr>
            <a:r>
              <a:rPr lang="en-US" baseline="0" noProof="0" dirty="0" smtClean="0"/>
              <a:t>We seek to understand why countries have different levels of commitment – i.e. why do some countries go above and beyond while others have no country-level initiatives?</a:t>
            </a:r>
          </a:p>
          <a:p>
            <a:pPr marL="171450" lvl="0" indent="-171450">
              <a:buFont typeface="Arial" panose="020B0604020202020204" pitchFamily="34" charset="0"/>
              <a:buChar char="•"/>
            </a:pPr>
            <a:endParaRPr lang="en-US" baseline="0" noProof="0" dirty="0" smtClean="0"/>
          </a:p>
          <a:p>
            <a:pPr marL="171450" lvl="0" indent="-171450">
              <a:buFont typeface="Arial" panose="020B0604020202020204" pitchFamily="34" charset="0"/>
              <a:buChar char="•"/>
            </a:pPr>
            <a:r>
              <a:rPr lang="en-US" baseline="0" noProof="0" dirty="0" smtClean="0"/>
              <a:t>News articles:</a:t>
            </a:r>
          </a:p>
          <a:p>
            <a:pPr marL="628650" lvl="1" indent="-171450">
              <a:buFont typeface="Arial" panose="020B0604020202020204" pitchFamily="34" charset="0"/>
              <a:buChar char="•"/>
            </a:pPr>
            <a:r>
              <a:rPr lang="en-US" baseline="0" noProof="0" dirty="0" smtClean="0"/>
              <a:t>Comparing the number of articles in the different years allow us to illustrate how the interest in palm oil has developed over time in the each country.</a:t>
            </a:r>
          </a:p>
          <a:p>
            <a:pPr marL="628650" lvl="1" indent="-171450">
              <a:buFont typeface="Arial" panose="020B0604020202020204" pitchFamily="34" charset="0"/>
              <a:buChar char="•"/>
            </a:pPr>
            <a:r>
              <a:rPr lang="en-US" baseline="0" noProof="0" dirty="0" smtClean="0"/>
              <a:t>Furthermore, we can compare the number of articles for each country to see the different levels of engagement from national media.</a:t>
            </a:r>
            <a:endParaRPr lang="en-US" noProof="0" dirty="0" smtClean="0"/>
          </a:p>
          <a:p>
            <a:pPr marL="628650" lvl="1" indent="-171450">
              <a:buFont typeface="Arial" panose="020B0604020202020204" pitchFamily="34" charset="0"/>
              <a:buChar char="•"/>
            </a:pPr>
            <a:r>
              <a:rPr lang="en-US" baseline="0" noProof="0" dirty="0" smtClean="0"/>
              <a:t>We have coded the articles in different themes to understand how the debate has evolved over time – is it driven by different issues in different countries?</a:t>
            </a:r>
          </a:p>
          <a:p>
            <a:pPr marL="628650" lvl="1" indent="-171450">
              <a:buFont typeface="Arial" panose="020B0604020202020204" pitchFamily="34" charset="0"/>
              <a:buChar char="•"/>
            </a:pPr>
            <a:endParaRPr lang="en-US" baseline="0" noProof="0" dirty="0" smtClean="0"/>
          </a:p>
          <a:p>
            <a:pPr marL="171450" lvl="0" indent="-171450">
              <a:buFont typeface="Arial" panose="020B0604020202020204" pitchFamily="34" charset="0"/>
              <a:buChar char="•"/>
            </a:pPr>
            <a:r>
              <a:rPr lang="en-US" baseline="0" noProof="0" dirty="0" smtClean="0"/>
              <a:t>Interviews:</a:t>
            </a:r>
          </a:p>
          <a:p>
            <a:pPr marL="628650" lvl="1" indent="-171450">
              <a:buFont typeface="Arial" panose="020B0604020202020204" pitchFamily="34" charset="0"/>
              <a:buChar char="•"/>
            </a:pPr>
            <a:r>
              <a:rPr lang="en-US" sz="1200" b="0" i="0" u="none" strike="noStrike" kern="1200" noProof="0" dirty="0" smtClean="0">
                <a:solidFill>
                  <a:schemeClr val="tx1"/>
                </a:solidFill>
                <a:effectLst/>
                <a:latin typeface="+mn-lt"/>
                <a:ea typeface="+mn-ea"/>
                <a:cs typeface="+mn-cs"/>
              </a:rPr>
              <a:t>Gather perspectives from national government leaders, civil society actors, firms, and trade associations in</a:t>
            </a:r>
            <a:r>
              <a:rPr lang="en-US" sz="1200" b="0" i="0" u="none" kern="1200" noProof="0" dirty="0" smtClean="0">
                <a:solidFill>
                  <a:schemeClr val="tx1"/>
                </a:solidFill>
                <a:effectLst/>
                <a:latin typeface="+mn-lt"/>
                <a:ea typeface="+mn-ea"/>
                <a:cs typeface="+mn-cs"/>
              </a:rPr>
              <a:t> order to understand the interests and concerns of all parties in the European palm oil supply chain.</a:t>
            </a:r>
          </a:p>
          <a:p>
            <a:pPr marL="628650" lvl="1" indent="-171450">
              <a:buFont typeface="Arial" panose="020B0604020202020204" pitchFamily="34" charset="0"/>
              <a:buChar char="•"/>
            </a:pPr>
            <a:r>
              <a:rPr lang="en-US" sz="1200" b="0" i="0" u="none" strike="noStrike" kern="1200" noProof="0" dirty="0" smtClean="0">
                <a:solidFill>
                  <a:schemeClr val="tx1"/>
                </a:solidFill>
                <a:effectLst/>
                <a:latin typeface="+mn-lt"/>
                <a:ea typeface="+mn-ea"/>
                <a:cs typeface="+mn-cs"/>
              </a:rPr>
              <a:t>The questions focus on the policy and market environment for certified sustainable palm oil in your country.</a:t>
            </a:r>
            <a:endParaRPr lang="en-US" u="none" baseline="0" noProof="0" dirty="0" smtClean="0"/>
          </a:p>
        </p:txBody>
      </p:sp>
      <p:sp>
        <p:nvSpPr>
          <p:cNvPr id="4" name="Slide Number Placeholder 3"/>
          <p:cNvSpPr>
            <a:spLocks noGrp="1"/>
          </p:cNvSpPr>
          <p:nvPr>
            <p:ph type="sldNum" sz="quarter" idx="10"/>
          </p:nvPr>
        </p:nvSpPr>
        <p:spPr/>
        <p:txBody>
          <a:bodyPr/>
          <a:lstStyle/>
          <a:p>
            <a:fld id="{984F6A9A-10CF-4AA0-BD89-7DB412DA9257}" type="slidenum">
              <a:rPr lang="da-DK" smtClean="0"/>
              <a:t>3</a:t>
            </a:fld>
            <a:endParaRPr lang="da-DK"/>
          </a:p>
        </p:txBody>
      </p:sp>
    </p:spTree>
    <p:extLst>
      <p:ext uri="{BB962C8B-B14F-4D97-AF65-F5344CB8AC3E}">
        <p14:creationId xmlns:p14="http://schemas.microsoft.com/office/powerpoint/2010/main" val="2413011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1200"/>
              </a:spcAft>
              <a:buFont typeface="Arial" panose="020B0604020202020204" pitchFamily="34" charset="0"/>
              <a:buChar char="•"/>
            </a:pPr>
            <a:r>
              <a:rPr lang="en-US" noProof="0" dirty="0" smtClean="0"/>
              <a:t>The number of articles published</a:t>
            </a:r>
            <a:r>
              <a:rPr lang="en-US" baseline="0" noProof="0" dirty="0" smtClean="0"/>
              <a:t> each year generally starts to increase from 2005/2006 across the whole sample, although some countries see a larger increase</a:t>
            </a:r>
          </a:p>
          <a:p>
            <a:pPr marL="628650" lvl="1" indent="-171450">
              <a:spcAft>
                <a:spcPts val="1200"/>
              </a:spcAft>
              <a:buFont typeface="Arial" panose="020B0604020202020204" pitchFamily="34" charset="0"/>
              <a:buChar char="•"/>
            </a:pPr>
            <a:r>
              <a:rPr lang="en-US" baseline="0" noProof="0" dirty="0" smtClean="0"/>
              <a:t>Interesting that the increase coincides with formation of the RSPO 1-2 years prior (change happens across Europe at large, not single countries)</a:t>
            </a:r>
          </a:p>
          <a:p>
            <a:pPr marL="171450" indent="-171450">
              <a:spcAft>
                <a:spcPts val="1200"/>
              </a:spcAft>
              <a:buFont typeface="Arial" panose="020B0604020202020204" pitchFamily="34" charset="0"/>
              <a:buChar char="•"/>
            </a:pPr>
            <a:r>
              <a:rPr lang="en-US" baseline="0" noProof="0" dirty="0" smtClean="0"/>
              <a:t>However, there is </a:t>
            </a:r>
            <a:r>
              <a:rPr lang="en-US" u="sng" baseline="0" noProof="0" dirty="0" smtClean="0"/>
              <a:t>no</a:t>
            </a:r>
            <a:r>
              <a:rPr lang="en-US" baseline="0" noProof="0" dirty="0" smtClean="0"/>
              <a:t> apparent connection between the number of articles and whether a country has a national commitment or not </a:t>
            </a:r>
            <a:r>
              <a:rPr lang="en-US" baseline="0" noProof="0" dirty="0" smtClean="0">
                <a:sym typeface="Wingdings" panose="05000000000000000000" pitchFamily="2" charset="2"/>
              </a:rPr>
              <a:t> therefore we need to look at the details, i.e. what is in the articles</a:t>
            </a:r>
          </a:p>
        </p:txBody>
      </p:sp>
      <p:sp>
        <p:nvSpPr>
          <p:cNvPr id="4" name="Slide Number Placeholder 3"/>
          <p:cNvSpPr>
            <a:spLocks noGrp="1"/>
          </p:cNvSpPr>
          <p:nvPr>
            <p:ph type="sldNum" sz="quarter" idx="10"/>
          </p:nvPr>
        </p:nvSpPr>
        <p:spPr/>
        <p:txBody>
          <a:bodyPr/>
          <a:lstStyle/>
          <a:p>
            <a:fld id="{984F6A9A-10CF-4AA0-BD89-7DB412DA9257}" type="slidenum">
              <a:rPr lang="da-DK" smtClean="0"/>
              <a:t>4</a:t>
            </a:fld>
            <a:endParaRPr lang="da-DK"/>
          </a:p>
        </p:txBody>
      </p:sp>
    </p:spTree>
    <p:extLst>
      <p:ext uri="{BB962C8B-B14F-4D97-AF65-F5344CB8AC3E}">
        <p14:creationId xmlns:p14="http://schemas.microsoft.com/office/powerpoint/2010/main" val="2752071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noProof="0" dirty="0" smtClean="0"/>
              <a:t>Little</a:t>
            </a:r>
            <a:r>
              <a:rPr lang="en-US" baseline="0" noProof="0" dirty="0" smtClean="0"/>
              <a:t> focus on environment before 2005</a:t>
            </a:r>
          </a:p>
          <a:p>
            <a:pPr marL="628650" lvl="1" indent="-171450">
              <a:buFont typeface="Arial" panose="020B0604020202020204" pitchFamily="34" charset="0"/>
              <a:buChar char="•"/>
            </a:pPr>
            <a:r>
              <a:rPr lang="en-US" baseline="0" noProof="0" dirty="0" smtClean="0"/>
              <a:t>Mainly focus on market development: commodity prices, import/export, production locations</a:t>
            </a:r>
          </a:p>
          <a:p>
            <a:pPr marL="1085850" lvl="2" indent="-171450">
              <a:buFont typeface="Arial" panose="020B0604020202020204" pitchFamily="34" charset="0"/>
              <a:buChar char="•"/>
            </a:pPr>
            <a:r>
              <a:rPr lang="en-US" baseline="0" noProof="0" dirty="0" smtClean="0"/>
              <a:t>Since the global demand started increasing in 1990s, it makes sense that the debate initially evolved around a general understanding of palm oil, rather than the negative impacts</a:t>
            </a:r>
          </a:p>
          <a:p>
            <a:pPr marL="1085850" lvl="2" indent="-171450">
              <a:buFont typeface="Arial" panose="020B0604020202020204" pitchFamily="34" charset="0"/>
              <a:buChar char="•"/>
            </a:pPr>
            <a:r>
              <a:rPr lang="en-US" baseline="0" noProof="0" dirty="0" smtClean="0"/>
              <a:t>Seeming correlation between number of articles per year and increasing demand for palm oil (seems logical)</a:t>
            </a:r>
          </a:p>
          <a:p>
            <a:pPr marL="171450" lvl="0" indent="-171450">
              <a:buFont typeface="Arial" panose="020B0604020202020204" pitchFamily="34" charset="0"/>
              <a:buChar char="•"/>
            </a:pPr>
            <a:r>
              <a:rPr lang="en-US" baseline="0" noProof="0" dirty="0" smtClean="0"/>
              <a:t>Since 2005/2006 increasing focus on negative externalities of palm oil production</a:t>
            </a:r>
          </a:p>
          <a:p>
            <a:pPr marL="628650" lvl="1" indent="-171450">
              <a:buFont typeface="Arial" panose="020B0604020202020204" pitchFamily="34" charset="0"/>
              <a:buChar char="•"/>
            </a:pPr>
            <a:r>
              <a:rPr lang="en-US" baseline="0" noProof="0" dirty="0" smtClean="0"/>
              <a:t>Mainly environment, but also health and social to some degree</a:t>
            </a:r>
          </a:p>
          <a:p>
            <a:pPr marL="628650" lvl="1" indent="-171450">
              <a:buFont typeface="Arial" panose="020B0604020202020204" pitchFamily="34" charset="0"/>
              <a:buChar char="•"/>
            </a:pPr>
            <a:r>
              <a:rPr lang="en-US" baseline="0" noProof="0" dirty="0" smtClean="0"/>
              <a:t>Coincides with formation of the RSPO</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noProof="0" dirty="0" smtClean="0"/>
              <a:t>The media portrays an overall negative image (rarely focus on benefits of palm oil)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noProof="0" dirty="0" smtClean="0"/>
              <a:t>Despite negative image, the debate on waiving the use of palm oil all together appears to be rather limited </a:t>
            </a:r>
            <a:r>
              <a:rPr lang="en-US" baseline="0" noProof="0" dirty="0" smtClean="0">
                <a:sym typeface="Wingdings" panose="05000000000000000000" pitchFamily="2" charset="2"/>
              </a:rPr>
              <a:t> only a few individuals/organizations advocate outright ban (we recently saw an example of this exception with the </a:t>
            </a:r>
            <a:r>
              <a:rPr lang="en-US" baseline="0" noProof="0" dirty="0" err="1" smtClean="0">
                <a:sym typeface="Wingdings" panose="05000000000000000000" pitchFamily="2" charset="2"/>
              </a:rPr>
              <a:t>Ségolène</a:t>
            </a:r>
            <a:r>
              <a:rPr lang="en-US" baseline="0" noProof="0" dirty="0" smtClean="0">
                <a:sym typeface="Wingdings" panose="05000000000000000000" pitchFamily="2" charset="2"/>
              </a:rPr>
              <a:t> Royal – France Minister of Ecology, Sustainable Development and Energy until 10 May 2017 – who urged people to stop eating Nutella. However, shortly after </a:t>
            </a:r>
            <a:r>
              <a:rPr lang="en-US" sz="1200" b="0" i="0" kern="1200" dirty="0" smtClean="0">
                <a:solidFill>
                  <a:schemeClr val="tx1"/>
                </a:solidFill>
                <a:effectLst/>
                <a:latin typeface="+mn-lt"/>
                <a:ea typeface="+mn-ea"/>
                <a:cs typeface="+mn-cs"/>
              </a:rPr>
              <a:t>backtracked her statement offering “one thousand apologies” and acknowledged the importance of certification)</a:t>
            </a:r>
            <a:r>
              <a:rPr lang="en-US" baseline="0" noProof="0" dirty="0" smtClean="0"/>
              <a:t>. Rather, critics are concerned about unsustainable palm oil and instead advocates regulation or certification as the solution, and not a outright ban or boycott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noProof="0" dirty="0" smtClean="0"/>
          </a:p>
          <a:p>
            <a:pPr marL="628650" lvl="1" indent="-171450">
              <a:buFont typeface="Arial" panose="020B0604020202020204" pitchFamily="34" charset="0"/>
              <a:buChar char="•"/>
            </a:pPr>
            <a:endParaRPr lang="en-US" baseline="0" noProof="0" dirty="0" smtClean="0"/>
          </a:p>
          <a:p>
            <a:pPr marL="1085850" lvl="2" indent="-171450">
              <a:buFont typeface="Arial" panose="020B0604020202020204" pitchFamily="34" charset="0"/>
              <a:buChar char="•"/>
            </a:pPr>
            <a:endParaRPr lang="en-US" noProof="0" dirty="0"/>
          </a:p>
        </p:txBody>
      </p:sp>
      <p:sp>
        <p:nvSpPr>
          <p:cNvPr id="4" name="Slide Number Placeholder 3"/>
          <p:cNvSpPr>
            <a:spLocks noGrp="1"/>
          </p:cNvSpPr>
          <p:nvPr>
            <p:ph type="sldNum" sz="quarter" idx="10"/>
          </p:nvPr>
        </p:nvSpPr>
        <p:spPr/>
        <p:txBody>
          <a:bodyPr/>
          <a:lstStyle/>
          <a:p>
            <a:fld id="{984F6A9A-10CF-4AA0-BD89-7DB412DA9257}" type="slidenum">
              <a:rPr lang="da-DK" smtClean="0"/>
              <a:t>5</a:t>
            </a:fld>
            <a:endParaRPr lang="da-DK"/>
          </a:p>
        </p:txBody>
      </p:sp>
    </p:spTree>
    <p:extLst>
      <p:ext uri="{BB962C8B-B14F-4D97-AF65-F5344CB8AC3E}">
        <p14:creationId xmlns:p14="http://schemas.microsoft.com/office/powerpoint/2010/main" val="383844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noProof="0" dirty="0" smtClean="0"/>
              <a:t>(Important note:</a:t>
            </a:r>
            <a:r>
              <a:rPr lang="en-US" baseline="0" noProof="0" dirty="0" smtClean="0"/>
              <a:t> the 11.74 percent refers to the sample coded in </a:t>
            </a:r>
            <a:r>
              <a:rPr lang="en-US" baseline="0" noProof="0" dirty="0" err="1" smtClean="0"/>
              <a:t>Nvivo</a:t>
            </a:r>
            <a:r>
              <a:rPr lang="en-US" baseline="0" noProof="0" dirty="0" smtClean="0"/>
              <a:t>, consisting of 639 articles)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noProof="0" dirty="0" smtClean="0">
                <a:solidFill>
                  <a:schemeClr val="tx1"/>
                </a:solidFill>
                <a:effectLst/>
                <a:latin typeface="+mn-lt"/>
                <a:ea typeface="+mn-ea"/>
                <a:cs typeface="+mn-cs"/>
              </a:rPr>
              <a:t>Despite the increasing public pressure, the processors of palm oil have so far faced difficulties with the conversion to certified products. Currently, demand is lower than the supply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noProof="0" dirty="0" smtClean="0">
                <a:solidFill>
                  <a:schemeClr val="tx1"/>
                </a:solidFill>
                <a:effectLst/>
                <a:latin typeface="+mn-lt"/>
                <a:ea typeface="+mn-ea"/>
                <a:cs typeface="+mn-cs"/>
              </a:rPr>
              <a:t>Although certified palm oil is more expensive to produce</a:t>
            </a:r>
            <a:r>
              <a:rPr lang="en-US" sz="1200" kern="1200" baseline="0" noProof="0" dirty="0" smtClean="0">
                <a:solidFill>
                  <a:schemeClr val="tx1"/>
                </a:solidFill>
                <a:effectLst/>
                <a:latin typeface="+mn-lt"/>
                <a:ea typeface="+mn-ea"/>
                <a:cs typeface="+mn-cs"/>
              </a:rPr>
              <a:t> than non-certified, basic micro-economic theory tells us that the price decreases when supply is higher than demand – </a:t>
            </a:r>
            <a:r>
              <a:rPr lang="en-US" sz="1200" b="1" kern="1200" baseline="0" noProof="0" dirty="0" smtClean="0">
                <a:solidFill>
                  <a:schemeClr val="tx1"/>
                </a:solidFill>
                <a:effectLst/>
                <a:latin typeface="+mn-lt"/>
                <a:ea typeface="+mn-ea"/>
                <a:cs typeface="+mn-cs"/>
              </a:rPr>
              <a:t>everything else being equal </a:t>
            </a:r>
            <a:r>
              <a:rPr lang="en-US" sz="1200" b="0" kern="1200" baseline="0" noProof="0" dirty="0" smtClean="0">
                <a:solidFill>
                  <a:schemeClr val="tx1"/>
                </a:solidFill>
                <a:effectLst/>
                <a:latin typeface="+mn-lt"/>
                <a:ea typeface="+mn-ea"/>
                <a:cs typeface="+mn-cs"/>
                <a:sym typeface="Wingdings" panose="05000000000000000000" pitchFamily="2" charset="2"/>
              </a:rPr>
              <a:t> due to the bargaining power of large multinational buyers (e.g. consumer goods manufacturers and retailers), this cost is more likely to be carried by the smaller growers (e.g. smallholders).</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kern="1200" baseline="0" noProof="0" dirty="0" smtClean="0">
              <a:solidFill>
                <a:schemeClr val="tx1"/>
              </a:solidFill>
              <a:effectLst/>
              <a:latin typeface="+mn-lt"/>
              <a:ea typeface="+mn-ea"/>
              <a:cs typeface="+mn-cs"/>
              <a:sym typeface="Wingdings" panose="05000000000000000000" pitchFamily="2" charset="2"/>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sng" kern="1200" baseline="0" noProof="0" dirty="0" smtClean="0">
                <a:solidFill>
                  <a:schemeClr val="tx1"/>
                </a:solidFill>
                <a:effectLst/>
                <a:latin typeface="+mn-lt"/>
                <a:ea typeface="+mn-ea"/>
                <a:cs typeface="+mn-cs"/>
                <a:sym typeface="Wingdings" panose="05000000000000000000" pitchFamily="2" charset="2"/>
              </a:rPr>
              <a:t>So what drives the demand for certification and standards? (Findings from articles </a:t>
            </a:r>
            <a:r>
              <a:rPr lang="en-US" sz="1200" b="0" i="1" u="sng" kern="1200" baseline="0" noProof="0" dirty="0" smtClean="0">
                <a:solidFill>
                  <a:schemeClr val="tx1"/>
                </a:solidFill>
                <a:effectLst/>
                <a:latin typeface="+mn-lt"/>
                <a:ea typeface="+mn-ea"/>
                <a:cs typeface="+mn-cs"/>
                <a:sym typeface="Wingdings" panose="05000000000000000000" pitchFamily="2" charset="2"/>
              </a:rPr>
              <a:t>and</a:t>
            </a:r>
            <a:r>
              <a:rPr lang="en-US" sz="1200" b="0" i="0" u="sng" kern="1200" baseline="0" noProof="0" dirty="0" smtClean="0">
                <a:solidFill>
                  <a:schemeClr val="tx1"/>
                </a:solidFill>
                <a:effectLst/>
                <a:latin typeface="+mn-lt"/>
                <a:ea typeface="+mn-ea"/>
                <a:cs typeface="+mn-cs"/>
                <a:sym typeface="Wingdings" panose="05000000000000000000" pitchFamily="2" charset="2"/>
              </a:rPr>
              <a:t> the interviews conducted so far)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u="none" kern="1200" baseline="0" noProof="0" dirty="0" err="1" smtClean="0">
                <a:solidFill>
                  <a:schemeClr val="tx1"/>
                </a:solidFill>
                <a:effectLst/>
                <a:latin typeface="+mn-lt"/>
                <a:ea typeface="+mn-ea"/>
                <a:cs typeface="+mn-cs"/>
                <a:sym typeface="Wingdings" panose="05000000000000000000" pitchFamily="2" charset="2"/>
              </a:rPr>
              <a:t>NGOs</a:t>
            </a:r>
            <a:r>
              <a:rPr lang="da-DK" sz="1200" b="0" u="none" kern="1200" baseline="0" noProof="0" dirty="0" smtClean="0">
                <a:solidFill>
                  <a:schemeClr val="tx1"/>
                </a:solidFill>
                <a:effectLst/>
                <a:latin typeface="+mn-lt"/>
                <a:ea typeface="+mn-ea"/>
                <a:cs typeface="+mn-cs"/>
                <a:sym typeface="Wingdings" panose="05000000000000000000" pitchFamily="2" charset="2"/>
              </a:rPr>
              <a:t>:</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u="none" kern="1200" baseline="0" noProof="0" dirty="0" smtClean="0">
                <a:solidFill>
                  <a:schemeClr val="tx1"/>
                </a:solidFill>
                <a:effectLst/>
                <a:latin typeface="+mn-lt"/>
                <a:ea typeface="+mn-ea"/>
                <a:cs typeface="+mn-cs"/>
                <a:sym typeface="Wingdings" panose="05000000000000000000" pitchFamily="2" charset="2"/>
              </a:rPr>
              <a:t>The </a:t>
            </a:r>
            <a:r>
              <a:rPr lang="da-DK" sz="1200" b="0" u="none" kern="1200" baseline="0" noProof="0" dirty="0" err="1" smtClean="0">
                <a:solidFill>
                  <a:schemeClr val="tx1"/>
                </a:solidFill>
                <a:effectLst/>
                <a:latin typeface="+mn-lt"/>
                <a:ea typeface="+mn-ea"/>
                <a:cs typeface="+mn-cs"/>
                <a:sym typeface="Wingdings" panose="05000000000000000000" pitchFamily="2" charset="2"/>
              </a:rPr>
              <a:t>dicsussion</a:t>
            </a:r>
            <a:r>
              <a:rPr lang="da-DK" sz="1200" b="0" u="none" kern="1200" baseline="0" noProof="0" dirty="0" smtClean="0">
                <a:solidFill>
                  <a:schemeClr val="tx1"/>
                </a:solidFill>
                <a:effectLst/>
                <a:latin typeface="+mn-lt"/>
                <a:ea typeface="+mn-ea"/>
                <a:cs typeface="+mn-cs"/>
                <a:sym typeface="Wingdings" panose="05000000000000000000" pitchFamily="2" charset="2"/>
              </a:rPr>
              <a:t> on </a:t>
            </a:r>
            <a:r>
              <a:rPr lang="da-DK" sz="1200" b="0" u="none" kern="1200" baseline="0" noProof="0" dirty="0" err="1" smtClean="0">
                <a:solidFill>
                  <a:schemeClr val="tx1"/>
                </a:solidFill>
                <a:effectLst/>
                <a:latin typeface="+mn-lt"/>
                <a:ea typeface="+mn-ea"/>
                <a:cs typeface="+mn-cs"/>
                <a:sym typeface="Wingdings" panose="05000000000000000000" pitchFamily="2" charset="2"/>
              </a:rPr>
              <a:t>certification</a:t>
            </a:r>
            <a:r>
              <a:rPr lang="da-DK" sz="1200" b="0" u="none" kern="1200" baseline="0" noProof="0" dirty="0" smtClean="0">
                <a:solidFill>
                  <a:schemeClr val="tx1"/>
                </a:solidFill>
                <a:effectLst/>
                <a:latin typeface="+mn-lt"/>
                <a:ea typeface="+mn-ea"/>
                <a:cs typeface="+mn-cs"/>
                <a:sym typeface="Wingdings" panose="05000000000000000000" pitchFamily="2" charset="2"/>
              </a:rPr>
              <a:t> </a:t>
            </a:r>
            <a:r>
              <a:rPr lang="da-DK" sz="1200" b="0" u="none" kern="1200" baseline="0" noProof="0" dirty="0" err="1" smtClean="0">
                <a:solidFill>
                  <a:schemeClr val="tx1"/>
                </a:solidFill>
                <a:effectLst/>
                <a:latin typeface="+mn-lt"/>
                <a:ea typeface="+mn-ea"/>
                <a:cs typeface="+mn-cs"/>
                <a:sym typeface="Wingdings" panose="05000000000000000000" pitchFamily="2" charset="2"/>
              </a:rPr>
              <a:t>was</a:t>
            </a:r>
            <a:r>
              <a:rPr lang="da-DK" sz="1200" b="0" u="none" kern="1200" baseline="0" noProof="0" dirty="0" smtClean="0">
                <a:solidFill>
                  <a:schemeClr val="tx1"/>
                </a:solidFill>
                <a:effectLst/>
                <a:latin typeface="+mn-lt"/>
                <a:ea typeface="+mn-ea"/>
                <a:cs typeface="+mn-cs"/>
                <a:sym typeface="Wingdings" panose="05000000000000000000" pitchFamily="2" charset="2"/>
              </a:rPr>
              <a:t> </a:t>
            </a:r>
            <a:r>
              <a:rPr lang="da-DK" sz="1200" b="0" u="none" kern="1200" baseline="0" noProof="0" dirty="0" err="1" smtClean="0">
                <a:solidFill>
                  <a:schemeClr val="tx1"/>
                </a:solidFill>
                <a:effectLst/>
                <a:latin typeface="+mn-lt"/>
                <a:ea typeface="+mn-ea"/>
                <a:cs typeface="+mn-cs"/>
                <a:sym typeface="Wingdings" panose="05000000000000000000" pitchFamily="2" charset="2"/>
              </a:rPr>
              <a:t>initially</a:t>
            </a:r>
            <a:r>
              <a:rPr lang="da-DK" sz="1200" b="0" u="none" kern="1200" baseline="0" noProof="0" dirty="0" smtClean="0">
                <a:solidFill>
                  <a:schemeClr val="tx1"/>
                </a:solidFill>
                <a:effectLst/>
                <a:latin typeface="+mn-lt"/>
                <a:ea typeface="+mn-ea"/>
                <a:cs typeface="+mn-cs"/>
                <a:sym typeface="Wingdings" panose="05000000000000000000" pitchFamily="2" charset="2"/>
              </a:rPr>
              <a:t> </a:t>
            </a:r>
            <a:r>
              <a:rPr lang="da-DK" sz="1200" b="0" u="none" kern="1200" baseline="0" noProof="0" dirty="0" err="1" smtClean="0">
                <a:solidFill>
                  <a:schemeClr val="tx1"/>
                </a:solidFill>
                <a:effectLst/>
                <a:latin typeface="+mn-lt"/>
                <a:ea typeface="+mn-ea"/>
                <a:cs typeface="+mn-cs"/>
                <a:sym typeface="Wingdings" panose="05000000000000000000" pitchFamily="2" charset="2"/>
              </a:rPr>
              <a:t>kickstarted</a:t>
            </a:r>
            <a:r>
              <a:rPr lang="da-DK" sz="1200" b="0" u="none" kern="1200" baseline="0" noProof="0" dirty="0" smtClean="0">
                <a:solidFill>
                  <a:schemeClr val="tx1"/>
                </a:solidFill>
                <a:effectLst/>
                <a:latin typeface="+mn-lt"/>
                <a:ea typeface="+mn-ea"/>
                <a:cs typeface="+mn-cs"/>
                <a:sym typeface="Wingdings" panose="05000000000000000000" pitchFamily="2" charset="2"/>
              </a:rPr>
              <a:t> by </a:t>
            </a:r>
            <a:r>
              <a:rPr lang="da-DK" sz="1200" b="0" u="none" kern="1200" baseline="0" noProof="0" dirty="0" err="1" smtClean="0">
                <a:solidFill>
                  <a:schemeClr val="tx1"/>
                </a:solidFill>
                <a:effectLst/>
                <a:latin typeface="+mn-lt"/>
                <a:ea typeface="+mn-ea"/>
                <a:cs typeface="+mn-cs"/>
                <a:sym typeface="Wingdings" panose="05000000000000000000" pitchFamily="2" charset="2"/>
              </a:rPr>
              <a:t>NGOs</a:t>
            </a:r>
            <a:r>
              <a:rPr lang="da-DK" sz="1200" b="0" u="none" kern="1200" baseline="0" noProof="0" dirty="0" smtClean="0">
                <a:solidFill>
                  <a:schemeClr val="tx1"/>
                </a:solidFill>
                <a:effectLst/>
                <a:latin typeface="+mn-lt"/>
                <a:ea typeface="+mn-ea"/>
                <a:cs typeface="+mn-cs"/>
                <a:sym typeface="Wingdings" panose="05000000000000000000" pitchFamily="2" charset="2"/>
              </a:rPr>
              <a:t> </a:t>
            </a:r>
            <a:r>
              <a:rPr lang="da-DK" sz="1200" b="0" u="none" kern="1200" baseline="0" noProof="0" dirty="0" err="1" smtClean="0">
                <a:solidFill>
                  <a:schemeClr val="tx1"/>
                </a:solidFill>
                <a:effectLst/>
                <a:latin typeface="+mn-lt"/>
                <a:ea typeface="+mn-ea"/>
                <a:cs typeface="+mn-cs"/>
                <a:sym typeface="Wingdings" panose="05000000000000000000" pitchFamily="2" charset="2"/>
              </a:rPr>
              <a:t>drawing</a:t>
            </a:r>
            <a:r>
              <a:rPr lang="da-DK" sz="1200" b="0" u="none" kern="1200" baseline="0" noProof="0" dirty="0" smtClean="0">
                <a:solidFill>
                  <a:schemeClr val="tx1"/>
                </a:solidFill>
                <a:effectLst/>
                <a:latin typeface="+mn-lt"/>
                <a:ea typeface="+mn-ea"/>
                <a:cs typeface="+mn-cs"/>
                <a:sym typeface="Wingdings" panose="05000000000000000000" pitchFamily="2" charset="2"/>
              </a:rPr>
              <a:t> attention to the negative </a:t>
            </a:r>
            <a:r>
              <a:rPr lang="da-DK" sz="1200" b="0" u="none" kern="1200" baseline="0" noProof="0" dirty="0" err="1" smtClean="0">
                <a:solidFill>
                  <a:schemeClr val="tx1"/>
                </a:solidFill>
                <a:effectLst/>
                <a:latin typeface="+mn-lt"/>
                <a:ea typeface="+mn-ea"/>
                <a:cs typeface="+mn-cs"/>
                <a:sym typeface="Wingdings" panose="05000000000000000000" pitchFamily="2" charset="2"/>
              </a:rPr>
              <a:t>aspects</a:t>
            </a:r>
            <a:r>
              <a:rPr lang="da-DK" sz="1200" b="0" u="none" kern="1200" baseline="0" noProof="0" dirty="0" smtClean="0">
                <a:solidFill>
                  <a:schemeClr val="tx1"/>
                </a:solidFill>
                <a:effectLst/>
                <a:latin typeface="+mn-lt"/>
                <a:ea typeface="+mn-ea"/>
                <a:cs typeface="+mn-cs"/>
                <a:sym typeface="Wingdings" panose="05000000000000000000" pitchFamily="2" charset="2"/>
              </a:rPr>
              <a:t> of </a:t>
            </a:r>
            <a:r>
              <a:rPr lang="da-DK" sz="1200" b="0" u="none" kern="1200" baseline="0" noProof="0" dirty="0" err="1" smtClean="0">
                <a:solidFill>
                  <a:schemeClr val="tx1"/>
                </a:solidFill>
                <a:effectLst/>
                <a:latin typeface="+mn-lt"/>
                <a:ea typeface="+mn-ea"/>
                <a:cs typeface="+mn-cs"/>
                <a:sym typeface="Wingdings" panose="05000000000000000000" pitchFamily="2" charset="2"/>
              </a:rPr>
              <a:t>palm</a:t>
            </a:r>
            <a:r>
              <a:rPr lang="da-DK" sz="1200" b="0" u="none" kern="1200" baseline="0" noProof="0" dirty="0" smtClean="0">
                <a:solidFill>
                  <a:schemeClr val="tx1"/>
                </a:solidFill>
                <a:effectLst/>
                <a:latin typeface="+mn-lt"/>
                <a:ea typeface="+mn-ea"/>
                <a:cs typeface="+mn-cs"/>
                <a:sym typeface="Wingdings" panose="05000000000000000000" pitchFamily="2" charset="2"/>
              </a:rPr>
              <a:t> </a:t>
            </a:r>
            <a:r>
              <a:rPr lang="da-DK" sz="1200" b="0" u="none" kern="1200" baseline="0" noProof="0" dirty="0" err="1" smtClean="0">
                <a:solidFill>
                  <a:schemeClr val="tx1"/>
                </a:solidFill>
                <a:effectLst/>
                <a:latin typeface="+mn-lt"/>
                <a:ea typeface="+mn-ea"/>
                <a:cs typeface="+mn-cs"/>
                <a:sym typeface="Wingdings" panose="05000000000000000000" pitchFamily="2" charset="2"/>
              </a:rPr>
              <a:t>oil</a:t>
            </a:r>
            <a:r>
              <a:rPr lang="da-DK" sz="1200" b="0" u="none" kern="1200" baseline="0" noProof="0" dirty="0" smtClean="0">
                <a:solidFill>
                  <a:schemeClr val="tx1"/>
                </a:solidFill>
                <a:effectLst/>
                <a:latin typeface="+mn-lt"/>
                <a:ea typeface="+mn-ea"/>
                <a:cs typeface="+mn-cs"/>
                <a:sym typeface="Wingdings" panose="05000000000000000000" pitchFamily="2" charset="2"/>
              </a:rPr>
              <a:t> </a:t>
            </a:r>
            <a:r>
              <a:rPr lang="da-DK" sz="1200" b="0" u="none" kern="1200" baseline="0" noProof="0" dirty="0" err="1" smtClean="0">
                <a:solidFill>
                  <a:schemeClr val="tx1"/>
                </a:solidFill>
                <a:effectLst/>
                <a:latin typeface="+mn-lt"/>
                <a:ea typeface="+mn-ea"/>
                <a:cs typeface="+mn-cs"/>
                <a:sym typeface="Wingdings" panose="05000000000000000000" pitchFamily="2" charset="2"/>
              </a:rPr>
              <a:t>production</a:t>
            </a:r>
            <a:endParaRPr lang="da-DK" sz="1200" b="0" u="none" kern="1200" baseline="0" noProof="0" dirty="0" smtClean="0">
              <a:solidFill>
                <a:schemeClr val="tx1"/>
              </a:solidFill>
              <a:effectLst/>
              <a:latin typeface="+mn-lt"/>
              <a:ea typeface="+mn-ea"/>
              <a:cs typeface="+mn-cs"/>
              <a:sym typeface="Wingdings" panose="05000000000000000000" pitchFamily="2" charset="2"/>
            </a:endParaRP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u="none" kern="1200" baseline="0" noProof="0" dirty="0" err="1" smtClean="0">
                <a:solidFill>
                  <a:schemeClr val="tx1"/>
                </a:solidFill>
                <a:effectLst/>
                <a:latin typeface="+mn-lt"/>
                <a:ea typeface="+mn-ea"/>
                <a:cs typeface="+mn-cs"/>
                <a:sym typeface="Wingdings" panose="05000000000000000000" pitchFamily="2" charset="2"/>
              </a:rPr>
              <a:t>Previously</a:t>
            </a:r>
            <a:r>
              <a:rPr lang="da-DK" sz="1200" b="0" u="none" kern="1200" baseline="0" noProof="0" dirty="0" smtClean="0">
                <a:solidFill>
                  <a:schemeClr val="tx1"/>
                </a:solidFill>
                <a:effectLst/>
                <a:latin typeface="+mn-lt"/>
                <a:ea typeface="+mn-ea"/>
                <a:cs typeface="+mn-cs"/>
                <a:sym typeface="Wingdings" panose="05000000000000000000" pitchFamily="2" charset="2"/>
              </a:rPr>
              <a:t> more </a:t>
            </a:r>
            <a:r>
              <a:rPr lang="da-DK" sz="1200" b="0" u="none" kern="1200" baseline="0" noProof="0" dirty="0" err="1" smtClean="0">
                <a:solidFill>
                  <a:schemeClr val="tx1"/>
                </a:solidFill>
                <a:effectLst/>
                <a:latin typeface="+mn-lt"/>
                <a:ea typeface="+mn-ea"/>
                <a:cs typeface="+mn-cs"/>
                <a:sym typeface="Wingdings" panose="05000000000000000000" pitchFamily="2" charset="2"/>
              </a:rPr>
              <a:t>NGOs</a:t>
            </a:r>
            <a:r>
              <a:rPr lang="da-DK" sz="1200" b="0" u="none" kern="1200" baseline="0" noProof="0" dirty="0" smtClean="0">
                <a:solidFill>
                  <a:schemeClr val="tx1"/>
                </a:solidFill>
                <a:effectLst/>
                <a:latin typeface="+mn-lt"/>
                <a:ea typeface="+mn-ea"/>
                <a:cs typeface="+mn-cs"/>
                <a:sym typeface="Wingdings" panose="05000000000000000000" pitchFamily="2" charset="2"/>
              </a:rPr>
              <a:t> </a:t>
            </a:r>
            <a:r>
              <a:rPr lang="da-DK" sz="1200" b="0" u="none" kern="1200" baseline="0" noProof="0" dirty="0" err="1" smtClean="0">
                <a:solidFill>
                  <a:schemeClr val="tx1"/>
                </a:solidFill>
                <a:effectLst/>
                <a:latin typeface="+mn-lt"/>
                <a:ea typeface="+mn-ea"/>
                <a:cs typeface="+mn-cs"/>
                <a:sym typeface="Wingdings" panose="05000000000000000000" pitchFamily="2" charset="2"/>
              </a:rPr>
              <a:t>advocated</a:t>
            </a:r>
            <a:r>
              <a:rPr lang="da-DK" sz="1200" b="0" u="none" kern="1200" baseline="0" noProof="0" dirty="0" smtClean="0">
                <a:solidFill>
                  <a:schemeClr val="tx1"/>
                </a:solidFill>
                <a:effectLst/>
                <a:latin typeface="+mn-lt"/>
                <a:ea typeface="+mn-ea"/>
                <a:cs typeface="+mn-cs"/>
                <a:sym typeface="Wingdings" panose="05000000000000000000" pitchFamily="2" charset="2"/>
              </a:rPr>
              <a:t> the </a:t>
            </a:r>
            <a:r>
              <a:rPr lang="da-DK" sz="1200" b="0" u="none" kern="1200" baseline="0" noProof="0" dirty="0" err="1" smtClean="0">
                <a:solidFill>
                  <a:schemeClr val="tx1"/>
                </a:solidFill>
                <a:effectLst/>
                <a:latin typeface="+mn-lt"/>
                <a:ea typeface="+mn-ea"/>
                <a:cs typeface="+mn-cs"/>
                <a:sym typeface="Wingdings" panose="05000000000000000000" pitchFamily="2" charset="2"/>
              </a:rPr>
              <a:t>waiving</a:t>
            </a:r>
            <a:r>
              <a:rPr lang="da-DK" sz="1200" b="0" u="none" kern="1200" baseline="0" noProof="0" dirty="0" smtClean="0">
                <a:solidFill>
                  <a:schemeClr val="tx1"/>
                </a:solidFill>
                <a:effectLst/>
                <a:latin typeface="+mn-lt"/>
                <a:ea typeface="+mn-ea"/>
                <a:cs typeface="+mn-cs"/>
                <a:sym typeface="Wingdings" panose="05000000000000000000" pitchFamily="2" charset="2"/>
              </a:rPr>
              <a:t> of </a:t>
            </a:r>
            <a:r>
              <a:rPr lang="da-DK" sz="1200" b="0" u="none" kern="1200" baseline="0" noProof="0" dirty="0" err="1" smtClean="0">
                <a:solidFill>
                  <a:schemeClr val="tx1"/>
                </a:solidFill>
                <a:effectLst/>
                <a:latin typeface="+mn-lt"/>
                <a:ea typeface="+mn-ea"/>
                <a:cs typeface="+mn-cs"/>
                <a:sym typeface="Wingdings" panose="05000000000000000000" pitchFamily="2" charset="2"/>
              </a:rPr>
              <a:t>palm</a:t>
            </a:r>
            <a:r>
              <a:rPr lang="da-DK" sz="1200" b="0" u="none" kern="1200" baseline="0" noProof="0" dirty="0" smtClean="0">
                <a:solidFill>
                  <a:schemeClr val="tx1"/>
                </a:solidFill>
                <a:effectLst/>
                <a:latin typeface="+mn-lt"/>
                <a:ea typeface="+mn-ea"/>
                <a:cs typeface="+mn-cs"/>
                <a:sym typeface="Wingdings" panose="05000000000000000000" pitchFamily="2" charset="2"/>
              </a:rPr>
              <a:t> </a:t>
            </a:r>
            <a:r>
              <a:rPr lang="da-DK" sz="1200" b="0" u="none" kern="1200" baseline="0" noProof="0" dirty="0" err="1" smtClean="0">
                <a:solidFill>
                  <a:schemeClr val="tx1"/>
                </a:solidFill>
                <a:effectLst/>
                <a:latin typeface="+mn-lt"/>
                <a:ea typeface="+mn-ea"/>
                <a:cs typeface="+mn-cs"/>
                <a:sym typeface="Wingdings" panose="05000000000000000000" pitchFamily="2" charset="2"/>
              </a:rPr>
              <a:t>oil</a:t>
            </a:r>
            <a:r>
              <a:rPr lang="da-DK" sz="1200" b="0" u="none" kern="1200" baseline="0" noProof="0" dirty="0" smtClean="0">
                <a:solidFill>
                  <a:schemeClr val="tx1"/>
                </a:solidFill>
                <a:effectLst/>
                <a:latin typeface="+mn-lt"/>
                <a:ea typeface="+mn-ea"/>
                <a:cs typeface="+mn-cs"/>
                <a:sym typeface="Wingdings" panose="05000000000000000000" pitchFamily="2" charset="2"/>
              </a:rPr>
              <a:t> in general, </a:t>
            </a:r>
            <a:r>
              <a:rPr lang="da-DK" sz="1200" b="0" u="none" kern="1200" baseline="0" noProof="0" dirty="0" err="1" smtClean="0">
                <a:solidFill>
                  <a:schemeClr val="tx1"/>
                </a:solidFill>
                <a:effectLst/>
                <a:latin typeface="+mn-lt"/>
                <a:ea typeface="+mn-ea"/>
                <a:cs typeface="+mn-cs"/>
                <a:sym typeface="Wingdings" panose="05000000000000000000" pitchFamily="2" charset="2"/>
              </a:rPr>
              <a:t>however</a:t>
            </a:r>
            <a:r>
              <a:rPr lang="da-DK" sz="1200" b="0" u="none" kern="1200" baseline="0" noProof="0" dirty="0" smtClean="0">
                <a:solidFill>
                  <a:schemeClr val="tx1"/>
                </a:solidFill>
                <a:effectLst/>
                <a:latin typeface="+mn-lt"/>
                <a:ea typeface="+mn-ea"/>
                <a:cs typeface="+mn-cs"/>
                <a:sym typeface="Wingdings" panose="05000000000000000000" pitchFamily="2" charset="2"/>
              </a:rPr>
              <a:t>, over time the </a:t>
            </a:r>
            <a:r>
              <a:rPr lang="da-DK" sz="1200" b="0" u="none" kern="1200" baseline="0" noProof="0" dirty="0" err="1" smtClean="0">
                <a:solidFill>
                  <a:schemeClr val="tx1"/>
                </a:solidFill>
                <a:effectLst/>
                <a:latin typeface="+mn-lt"/>
                <a:ea typeface="+mn-ea"/>
                <a:cs typeface="+mn-cs"/>
                <a:sym typeface="Wingdings" panose="05000000000000000000" pitchFamily="2" charset="2"/>
              </a:rPr>
              <a:t>majority</a:t>
            </a:r>
            <a:r>
              <a:rPr lang="da-DK" sz="1200" b="0" u="none" kern="1200" baseline="0" noProof="0" dirty="0" smtClean="0">
                <a:solidFill>
                  <a:schemeClr val="tx1"/>
                </a:solidFill>
                <a:effectLst/>
                <a:latin typeface="+mn-lt"/>
                <a:ea typeface="+mn-ea"/>
                <a:cs typeface="+mn-cs"/>
                <a:sym typeface="Wingdings" panose="05000000000000000000" pitchFamily="2" charset="2"/>
              </a:rPr>
              <a:t> has </a:t>
            </a:r>
            <a:r>
              <a:rPr lang="da-DK" sz="1200" b="0" u="none" kern="1200" baseline="0" noProof="0" dirty="0" err="1" smtClean="0">
                <a:solidFill>
                  <a:schemeClr val="tx1"/>
                </a:solidFill>
                <a:effectLst/>
                <a:latin typeface="+mn-lt"/>
                <a:ea typeface="+mn-ea"/>
                <a:cs typeface="+mn-cs"/>
                <a:sym typeface="Wingdings" panose="05000000000000000000" pitchFamily="2" charset="2"/>
              </a:rPr>
              <a:t>come</a:t>
            </a:r>
            <a:r>
              <a:rPr lang="da-DK" sz="1200" b="0" u="none" kern="1200" baseline="0" noProof="0" dirty="0" smtClean="0">
                <a:solidFill>
                  <a:schemeClr val="tx1"/>
                </a:solidFill>
                <a:effectLst/>
                <a:latin typeface="+mn-lt"/>
                <a:ea typeface="+mn-ea"/>
                <a:cs typeface="+mn-cs"/>
                <a:sym typeface="Wingdings" panose="05000000000000000000" pitchFamily="2" charset="2"/>
              </a:rPr>
              <a:t> to support </a:t>
            </a:r>
            <a:r>
              <a:rPr lang="da-DK" sz="1200" b="0" u="none" kern="1200" baseline="0" noProof="0" dirty="0" err="1" smtClean="0">
                <a:solidFill>
                  <a:schemeClr val="tx1"/>
                </a:solidFill>
                <a:effectLst/>
                <a:latin typeface="+mn-lt"/>
                <a:ea typeface="+mn-ea"/>
                <a:cs typeface="+mn-cs"/>
                <a:sym typeface="Wingdings" panose="05000000000000000000" pitchFamily="2" charset="2"/>
              </a:rPr>
              <a:t>certification</a:t>
            </a:r>
            <a:r>
              <a:rPr lang="da-DK" sz="1200" b="0" u="none" kern="1200" baseline="0" noProof="0" dirty="0" smtClean="0">
                <a:solidFill>
                  <a:schemeClr val="tx1"/>
                </a:solidFill>
                <a:effectLst/>
                <a:latin typeface="+mn-lt"/>
                <a:ea typeface="+mn-ea"/>
                <a:cs typeface="+mn-cs"/>
                <a:sym typeface="Wingdings" panose="05000000000000000000" pitchFamily="2" charset="2"/>
              </a:rPr>
              <a:t> (</a:t>
            </a:r>
            <a:r>
              <a:rPr lang="da-DK" sz="1200" b="0" u="none" kern="1200" baseline="0" noProof="0" dirty="0" err="1" smtClean="0">
                <a:solidFill>
                  <a:schemeClr val="tx1"/>
                </a:solidFill>
                <a:effectLst/>
                <a:latin typeface="+mn-lt"/>
                <a:ea typeface="+mn-ea"/>
                <a:cs typeface="+mn-cs"/>
                <a:sym typeface="Wingdings" panose="05000000000000000000" pitchFamily="2" charset="2"/>
              </a:rPr>
              <a:t>e.g</a:t>
            </a:r>
            <a:r>
              <a:rPr lang="da-DK" sz="1200" b="0" u="none" kern="1200" baseline="0" noProof="0" dirty="0" smtClean="0">
                <a:solidFill>
                  <a:schemeClr val="tx1"/>
                </a:solidFill>
                <a:effectLst/>
                <a:latin typeface="+mn-lt"/>
                <a:ea typeface="+mn-ea"/>
                <a:cs typeface="+mn-cs"/>
                <a:sym typeface="Wingdings" panose="05000000000000000000" pitchFamily="2" charset="2"/>
              </a:rPr>
              <a:t>. Greenpeace)</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u="none" kern="1200" baseline="0" noProof="0" dirty="0" err="1" smtClean="0">
                <a:solidFill>
                  <a:schemeClr val="tx1"/>
                </a:solidFill>
                <a:effectLst/>
                <a:latin typeface="+mn-lt"/>
                <a:ea typeface="+mn-ea"/>
                <a:cs typeface="+mn-cs"/>
                <a:sym typeface="Wingdings" panose="05000000000000000000" pitchFamily="2" charset="2"/>
              </a:rPr>
              <a:t>Campaigns</a:t>
            </a:r>
            <a:r>
              <a:rPr lang="da-DK" sz="1200" b="0" u="none" kern="1200" baseline="0" noProof="0" dirty="0" smtClean="0">
                <a:solidFill>
                  <a:schemeClr val="tx1"/>
                </a:solidFill>
                <a:effectLst/>
                <a:latin typeface="+mn-lt"/>
                <a:ea typeface="+mn-ea"/>
                <a:cs typeface="+mn-cs"/>
                <a:sym typeface="Wingdings" panose="05000000000000000000" pitchFamily="2" charset="2"/>
              </a:rPr>
              <a:t> </a:t>
            </a:r>
            <a:r>
              <a:rPr lang="da-DK" sz="1200" b="0" u="none" kern="1200" baseline="0" noProof="0" dirty="0" err="1" smtClean="0">
                <a:solidFill>
                  <a:schemeClr val="tx1"/>
                </a:solidFill>
                <a:effectLst/>
                <a:latin typeface="+mn-lt"/>
                <a:ea typeface="+mn-ea"/>
                <a:cs typeface="+mn-cs"/>
                <a:sym typeface="Wingdings" panose="05000000000000000000" pitchFamily="2" charset="2"/>
              </a:rPr>
              <a:t>calling</a:t>
            </a:r>
            <a:r>
              <a:rPr lang="da-DK" sz="1200" b="0" u="none" kern="1200" baseline="0" noProof="0" dirty="0" smtClean="0">
                <a:solidFill>
                  <a:schemeClr val="tx1"/>
                </a:solidFill>
                <a:effectLst/>
                <a:latin typeface="+mn-lt"/>
                <a:ea typeface="+mn-ea"/>
                <a:cs typeface="+mn-cs"/>
                <a:sym typeface="Wingdings" panose="05000000000000000000" pitchFamily="2" charset="2"/>
              </a:rPr>
              <a:t> for </a:t>
            </a:r>
            <a:r>
              <a:rPr lang="da-DK" sz="1200" b="0" u="none" kern="1200" baseline="0" noProof="0" dirty="0" err="1" smtClean="0">
                <a:solidFill>
                  <a:schemeClr val="tx1"/>
                </a:solidFill>
                <a:effectLst/>
                <a:latin typeface="+mn-lt"/>
                <a:ea typeface="+mn-ea"/>
                <a:cs typeface="+mn-cs"/>
                <a:sym typeface="Wingdings" panose="05000000000000000000" pitchFamily="2" charset="2"/>
              </a:rPr>
              <a:t>sustainable</a:t>
            </a:r>
            <a:r>
              <a:rPr lang="da-DK" sz="1200" b="0" u="none" kern="1200" baseline="0" noProof="0" dirty="0" smtClean="0">
                <a:solidFill>
                  <a:schemeClr val="tx1"/>
                </a:solidFill>
                <a:effectLst/>
                <a:latin typeface="+mn-lt"/>
                <a:ea typeface="+mn-ea"/>
                <a:cs typeface="+mn-cs"/>
                <a:sym typeface="Wingdings" panose="05000000000000000000" pitchFamily="2" charset="2"/>
              </a:rPr>
              <a:t> </a:t>
            </a:r>
            <a:r>
              <a:rPr lang="da-DK" sz="1200" b="0" u="none" kern="1200" baseline="0" noProof="0" dirty="0" err="1" smtClean="0">
                <a:solidFill>
                  <a:schemeClr val="tx1"/>
                </a:solidFill>
                <a:effectLst/>
                <a:latin typeface="+mn-lt"/>
                <a:ea typeface="+mn-ea"/>
                <a:cs typeface="+mn-cs"/>
                <a:sym typeface="Wingdings" panose="05000000000000000000" pitchFamily="2" charset="2"/>
              </a:rPr>
              <a:t>production</a:t>
            </a:r>
            <a:endParaRPr lang="da-DK" sz="1200" b="0" u="none" kern="1200" baseline="0" noProof="0" dirty="0" smtClean="0">
              <a:solidFill>
                <a:schemeClr val="tx1"/>
              </a:solidFill>
              <a:effectLst/>
              <a:latin typeface="+mn-lt"/>
              <a:ea typeface="+mn-ea"/>
              <a:cs typeface="+mn-cs"/>
              <a:sym typeface="Wingdings" panose="05000000000000000000" pitchFamily="2" charset="2"/>
            </a:endParaRP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u="none" kern="1200" baseline="0" noProof="0" dirty="0" err="1" smtClean="0">
                <a:solidFill>
                  <a:schemeClr val="tx1"/>
                </a:solidFill>
                <a:effectLst/>
                <a:latin typeface="+mn-lt"/>
                <a:ea typeface="+mn-ea"/>
                <a:cs typeface="+mn-cs"/>
                <a:sym typeface="Wingdings" panose="05000000000000000000" pitchFamily="2" charset="2"/>
              </a:rPr>
              <a:t>Sustainability</a:t>
            </a:r>
            <a:r>
              <a:rPr lang="da-DK" sz="1200" b="0" u="none" kern="1200" baseline="0" noProof="0" dirty="0" smtClean="0">
                <a:solidFill>
                  <a:schemeClr val="tx1"/>
                </a:solidFill>
                <a:effectLst/>
                <a:latin typeface="+mn-lt"/>
                <a:ea typeface="+mn-ea"/>
                <a:cs typeface="+mn-cs"/>
                <a:sym typeface="Wingdings" panose="05000000000000000000" pitchFamily="2" charset="2"/>
              </a:rPr>
              <a:t> </a:t>
            </a:r>
            <a:r>
              <a:rPr lang="da-DK" sz="1200" b="0" u="none" kern="1200" baseline="0" noProof="0" dirty="0" err="1" smtClean="0">
                <a:solidFill>
                  <a:schemeClr val="tx1"/>
                </a:solidFill>
                <a:effectLst/>
                <a:latin typeface="+mn-lt"/>
                <a:ea typeface="+mn-ea"/>
                <a:cs typeface="+mn-cs"/>
                <a:sym typeface="Wingdings" panose="05000000000000000000" pitchFamily="2" charset="2"/>
              </a:rPr>
              <a:t>scorecards</a:t>
            </a:r>
            <a:r>
              <a:rPr lang="da-DK" sz="1200" b="0" u="none" kern="1200" baseline="0" noProof="0" dirty="0" smtClean="0">
                <a:solidFill>
                  <a:schemeClr val="tx1"/>
                </a:solidFill>
                <a:effectLst/>
                <a:latin typeface="+mn-lt"/>
                <a:ea typeface="+mn-ea"/>
                <a:cs typeface="+mn-cs"/>
                <a:sym typeface="Wingdings" panose="05000000000000000000" pitchFamily="2" charset="2"/>
              </a:rPr>
              <a:t>  rating </a:t>
            </a:r>
            <a:r>
              <a:rPr lang="en-US" sz="1200" b="0" u="none" kern="1200" baseline="0" noProof="0" dirty="0" smtClean="0">
                <a:solidFill>
                  <a:schemeClr val="tx1"/>
                </a:solidFill>
                <a:effectLst/>
                <a:latin typeface="+mn-lt"/>
                <a:ea typeface="+mn-ea"/>
                <a:cs typeface="+mn-cs"/>
                <a:sym typeface="Wingdings" panose="05000000000000000000" pitchFamily="2" charset="2"/>
              </a:rPr>
              <a:t>companies on their use of sustainable palm oil, which is grown without causing harm (“naming and shaming”)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u="none" kern="1200" baseline="0" noProof="0" dirty="0" err="1" smtClean="0">
                <a:solidFill>
                  <a:schemeClr val="tx1"/>
                </a:solidFill>
                <a:effectLst/>
                <a:latin typeface="+mn-lt"/>
                <a:ea typeface="+mn-ea"/>
                <a:cs typeface="+mn-cs"/>
                <a:sym typeface="Wingdings" panose="05000000000000000000" pitchFamily="2" charset="2"/>
              </a:rPr>
              <a:t>Government</a:t>
            </a:r>
            <a:r>
              <a:rPr lang="da-DK" sz="1200" b="0" u="none" kern="1200" baseline="0" noProof="0" dirty="0" smtClean="0">
                <a:solidFill>
                  <a:schemeClr val="tx1"/>
                </a:solidFill>
                <a:effectLst/>
                <a:latin typeface="+mn-lt"/>
                <a:ea typeface="+mn-ea"/>
                <a:cs typeface="+mn-cs"/>
                <a:sym typeface="Wingdings" panose="05000000000000000000" pitchFamily="2" charset="2"/>
              </a:rPr>
              <a:t>:</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u="none" kern="1200" baseline="0" noProof="0" dirty="0" err="1" smtClean="0">
                <a:solidFill>
                  <a:schemeClr val="tx1"/>
                </a:solidFill>
                <a:effectLst/>
                <a:latin typeface="+mn-lt"/>
                <a:ea typeface="+mn-ea"/>
                <a:cs typeface="+mn-cs"/>
                <a:sym typeface="Wingdings" panose="05000000000000000000" pitchFamily="2" charset="2"/>
              </a:rPr>
              <a:t>Government</a:t>
            </a:r>
            <a:r>
              <a:rPr lang="da-DK" sz="1200" b="0" u="none" kern="1200" baseline="0" noProof="0" dirty="0" smtClean="0">
                <a:solidFill>
                  <a:schemeClr val="tx1"/>
                </a:solidFill>
                <a:effectLst/>
                <a:latin typeface="+mn-lt"/>
                <a:ea typeface="+mn-ea"/>
                <a:cs typeface="+mn-cs"/>
                <a:sym typeface="Wingdings" panose="05000000000000000000" pitchFamily="2" charset="2"/>
              </a:rPr>
              <a:t> supports the transition </a:t>
            </a:r>
            <a:r>
              <a:rPr lang="da-DK" sz="1200" b="0" u="none" kern="1200" baseline="0" noProof="0" dirty="0" err="1" smtClean="0">
                <a:solidFill>
                  <a:schemeClr val="tx1"/>
                </a:solidFill>
                <a:effectLst/>
                <a:latin typeface="+mn-lt"/>
                <a:ea typeface="+mn-ea"/>
                <a:cs typeface="+mn-cs"/>
                <a:sym typeface="Wingdings" panose="05000000000000000000" pitchFamily="2" charset="2"/>
              </a:rPr>
              <a:t>towards</a:t>
            </a:r>
            <a:r>
              <a:rPr lang="da-DK" sz="1200" b="0" u="none" kern="1200" baseline="0" noProof="0" dirty="0" smtClean="0">
                <a:solidFill>
                  <a:schemeClr val="tx1"/>
                </a:solidFill>
                <a:effectLst/>
                <a:latin typeface="+mn-lt"/>
                <a:ea typeface="+mn-ea"/>
                <a:cs typeface="+mn-cs"/>
                <a:sym typeface="Wingdings" panose="05000000000000000000" pitchFamily="2" charset="2"/>
              </a:rPr>
              <a:t> </a:t>
            </a:r>
            <a:r>
              <a:rPr lang="da-DK" sz="1200" b="0" u="none" kern="1200" baseline="0" noProof="0" dirty="0" err="1" smtClean="0">
                <a:solidFill>
                  <a:schemeClr val="tx1"/>
                </a:solidFill>
                <a:effectLst/>
                <a:latin typeface="+mn-lt"/>
                <a:ea typeface="+mn-ea"/>
                <a:cs typeface="+mn-cs"/>
                <a:sym typeface="Wingdings" panose="05000000000000000000" pitchFamily="2" charset="2"/>
              </a:rPr>
              <a:t>sustainable</a:t>
            </a:r>
            <a:r>
              <a:rPr lang="da-DK" sz="1200" b="0" u="none" kern="1200" baseline="0" noProof="0" dirty="0" smtClean="0">
                <a:solidFill>
                  <a:schemeClr val="tx1"/>
                </a:solidFill>
                <a:effectLst/>
                <a:latin typeface="+mn-lt"/>
                <a:ea typeface="+mn-ea"/>
                <a:cs typeface="+mn-cs"/>
                <a:sym typeface="Wingdings" panose="05000000000000000000" pitchFamily="2" charset="2"/>
              </a:rPr>
              <a:t> </a:t>
            </a:r>
            <a:r>
              <a:rPr lang="da-DK" sz="1200" b="0" u="none" kern="1200" baseline="0" noProof="0" dirty="0" err="1" smtClean="0">
                <a:solidFill>
                  <a:schemeClr val="tx1"/>
                </a:solidFill>
                <a:effectLst/>
                <a:latin typeface="+mn-lt"/>
                <a:ea typeface="+mn-ea"/>
                <a:cs typeface="+mn-cs"/>
                <a:sym typeface="Wingdings" panose="05000000000000000000" pitchFamily="2" charset="2"/>
              </a:rPr>
              <a:t>palm</a:t>
            </a:r>
            <a:r>
              <a:rPr lang="da-DK" sz="1200" b="0" u="none" kern="1200" baseline="0" noProof="0" dirty="0" smtClean="0">
                <a:solidFill>
                  <a:schemeClr val="tx1"/>
                </a:solidFill>
                <a:effectLst/>
                <a:latin typeface="+mn-lt"/>
                <a:ea typeface="+mn-ea"/>
                <a:cs typeface="+mn-cs"/>
                <a:sym typeface="Wingdings" panose="05000000000000000000" pitchFamily="2" charset="2"/>
              </a:rPr>
              <a:t> </a:t>
            </a:r>
            <a:r>
              <a:rPr lang="da-DK" sz="1200" b="0" u="none" kern="1200" baseline="0" noProof="0" dirty="0" err="1" smtClean="0">
                <a:solidFill>
                  <a:schemeClr val="tx1"/>
                </a:solidFill>
                <a:effectLst/>
                <a:latin typeface="+mn-lt"/>
                <a:ea typeface="+mn-ea"/>
                <a:cs typeface="+mn-cs"/>
                <a:sym typeface="Wingdings" panose="05000000000000000000" pitchFamily="2" charset="2"/>
              </a:rPr>
              <a:t>oil</a:t>
            </a:r>
            <a:r>
              <a:rPr lang="da-DK" sz="1200" b="0" u="none" kern="1200" baseline="0" noProof="0" dirty="0" smtClean="0">
                <a:solidFill>
                  <a:schemeClr val="tx1"/>
                </a:solidFill>
                <a:effectLst/>
                <a:latin typeface="+mn-lt"/>
                <a:ea typeface="+mn-ea"/>
                <a:cs typeface="+mn-cs"/>
                <a:sym typeface="Wingdings" panose="05000000000000000000" pitchFamily="2" charset="2"/>
              </a:rPr>
              <a:t>, </a:t>
            </a:r>
            <a:r>
              <a:rPr lang="da-DK" sz="1200" b="0" u="none" kern="1200" baseline="0" noProof="0" dirty="0" err="1" smtClean="0">
                <a:solidFill>
                  <a:schemeClr val="tx1"/>
                </a:solidFill>
                <a:effectLst/>
                <a:latin typeface="+mn-lt"/>
                <a:ea typeface="+mn-ea"/>
                <a:cs typeface="+mn-cs"/>
                <a:sym typeface="Wingdings" panose="05000000000000000000" pitchFamily="2" charset="2"/>
              </a:rPr>
              <a:t>rather</a:t>
            </a:r>
            <a:r>
              <a:rPr lang="da-DK" sz="1200" b="0" u="none" kern="1200" baseline="0" noProof="0" dirty="0" smtClean="0">
                <a:solidFill>
                  <a:schemeClr val="tx1"/>
                </a:solidFill>
                <a:effectLst/>
                <a:latin typeface="+mn-lt"/>
                <a:ea typeface="+mn-ea"/>
                <a:cs typeface="+mn-cs"/>
                <a:sym typeface="Wingdings" panose="05000000000000000000" pitchFamily="2" charset="2"/>
              </a:rPr>
              <a:t> </a:t>
            </a:r>
            <a:r>
              <a:rPr lang="da-DK" sz="1200" b="0" u="none" kern="1200" baseline="0" noProof="0" dirty="0" err="1" smtClean="0">
                <a:solidFill>
                  <a:schemeClr val="tx1"/>
                </a:solidFill>
                <a:effectLst/>
                <a:latin typeface="+mn-lt"/>
                <a:ea typeface="+mn-ea"/>
                <a:cs typeface="+mn-cs"/>
                <a:sym typeface="Wingdings" panose="05000000000000000000" pitchFamily="2" charset="2"/>
              </a:rPr>
              <a:t>than</a:t>
            </a:r>
            <a:r>
              <a:rPr lang="da-DK" sz="1200" b="0" u="none" kern="1200" baseline="0" noProof="0" dirty="0" smtClean="0">
                <a:solidFill>
                  <a:schemeClr val="tx1"/>
                </a:solidFill>
                <a:effectLst/>
                <a:latin typeface="+mn-lt"/>
                <a:ea typeface="+mn-ea"/>
                <a:cs typeface="+mn-cs"/>
                <a:sym typeface="Wingdings" panose="05000000000000000000" pitchFamily="2" charset="2"/>
              </a:rPr>
              <a:t> </a:t>
            </a:r>
            <a:r>
              <a:rPr lang="da-DK" sz="1200" b="0" u="none" kern="1200" baseline="0" noProof="0" dirty="0" err="1" smtClean="0">
                <a:solidFill>
                  <a:schemeClr val="tx1"/>
                </a:solidFill>
                <a:effectLst/>
                <a:latin typeface="+mn-lt"/>
                <a:ea typeface="+mn-ea"/>
                <a:cs typeface="+mn-cs"/>
                <a:sym typeface="Wingdings" panose="05000000000000000000" pitchFamily="2" charset="2"/>
              </a:rPr>
              <a:t>initiates</a:t>
            </a:r>
            <a:r>
              <a:rPr lang="da-DK" sz="1200" b="0" u="none" kern="1200" baseline="0" noProof="0" dirty="0" smtClean="0">
                <a:solidFill>
                  <a:schemeClr val="tx1"/>
                </a:solidFill>
                <a:effectLst/>
                <a:latin typeface="+mn-lt"/>
                <a:ea typeface="+mn-ea"/>
                <a:cs typeface="+mn-cs"/>
                <a:sym typeface="Wingdings" panose="05000000000000000000" pitchFamily="2" charset="2"/>
              </a:rPr>
              <a:t> it</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u="none" kern="1200" baseline="0" noProof="0" dirty="0" smtClean="0">
                <a:solidFill>
                  <a:schemeClr val="tx1"/>
                </a:solidFill>
                <a:effectLst/>
                <a:latin typeface="+mn-lt"/>
                <a:ea typeface="+mn-ea"/>
                <a:cs typeface="+mn-cs"/>
                <a:sym typeface="Wingdings" panose="05000000000000000000" pitchFamily="2" charset="2"/>
              </a:rPr>
              <a:t>Has </a:t>
            </a:r>
            <a:r>
              <a:rPr lang="da-DK" sz="1200" b="0" u="none" kern="1200" baseline="0" noProof="0" dirty="0" err="1" smtClean="0">
                <a:solidFill>
                  <a:schemeClr val="tx1"/>
                </a:solidFill>
                <a:effectLst/>
                <a:latin typeface="+mn-lt"/>
                <a:ea typeface="+mn-ea"/>
                <a:cs typeface="+mn-cs"/>
                <a:sym typeface="Wingdings" panose="05000000000000000000" pitchFamily="2" charset="2"/>
              </a:rPr>
              <a:t>become</a:t>
            </a:r>
            <a:r>
              <a:rPr lang="da-DK" sz="1200" b="0" u="none" kern="1200" baseline="0" noProof="0" dirty="0" smtClean="0">
                <a:solidFill>
                  <a:schemeClr val="tx1"/>
                </a:solidFill>
                <a:effectLst/>
                <a:latin typeface="+mn-lt"/>
                <a:ea typeface="+mn-ea"/>
                <a:cs typeface="+mn-cs"/>
                <a:sym typeface="Wingdings" panose="05000000000000000000" pitchFamily="2" charset="2"/>
              </a:rPr>
              <a:t> </a:t>
            </a:r>
            <a:r>
              <a:rPr lang="da-DK" sz="1200" b="0" u="none" kern="1200" baseline="0" noProof="0" dirty="0" err="1" smtClean="0">
                <a:solidFill>
                  <a:schemeClr val="tx1"/>
                </a:solidFill>
                <a:effectLst/>
                <a:latin typeface="+mn-lt"/>
                <a:ea typeface="+mn-ea"/>
                <a:cs typeface="+mn-cs"/>
                <a:sym typeface="Wingdings" panose="05000000000000000000" pitchFamily="2" charset="2"/>
              </a:rPr>
              <a:t>increasingly</a:t>
            </a:r>
            <a:r>
              <a:rPr lang="da-DK" sz="1200" b="0" u="none" kern="1200" baseline="0" noProof="0" dirty="0" smtClean="0">
                <a:solidFill>
                  <a:schemeClr val="tx1"/>
                </a:solidFill>
                <a:effectLst/>
                <a:latin typeface="+mn-lt"/>
                <a:ea typeface="+mn-ea"/>
                <a:cs typeface="+mn-cs"/>
                <a:sym typeface="Wingdings" panose="05000000000000000000" pitchFamily="2" charset="2"/>
              </a:rPr>
              <a:t> </a:t>
            </a:r>
            <a:r>
              <a:rPr lang="da-DK" sz="1200" b="0" u="none" kern="1200" baseline="0" noProof="0" dirty="0" err="1" smtClean="0">
                <a:solidFill>
                  <a:schemeClr val="tx1"/>
                </a:solidFill>
                <a:effectLst/>
                <a:latin typeface="+mn-lt"/>
                <a:ea typeface="+mn-ea"/>
                <a:cs typeface="+mn-cs"/>
                <a:sym typeface="Wingdings" panose="05000000000000000000" pitchFamily="2" charset="2"/>
              </a:rPr>
              <a:t>active</a:t>
            </a:r>
            <a:r>
              <a:rPr lang="da-DK" sz="1200" b="0" u="none" kern="1200" baseline="0" noProof="0" dirty="0" smtClean="0">
                <a:solidFill>
                  <a:schemeClr val="tx1"/>
                </a:solidFill>
                <a:effectLst/>
                <a:latin typeface="+mn-lt"/>
                <a:ea typeface="+mn-ea"/>
                <a:cs typeface="+mn-cs"/>
                <a:sym typeface="Wingdings" panose="05000000000000000000" pitchFamily="2" charset="2"/>
              </a:rPr>
              <a:t> over the </a:t>
            </a:r>
            <a:r>
              <a:rPr lang="da-DK" sz="1200" b="0" u="none" kern="1200" baseline="0" noProof="0" dirty="0" err="1" smtClean="0">
                <a:solidFill>
                  <a:schemeClr val="tx1"/>
                </a:solidFill>
                <a:effectLst/>
                <a:latin typeface="+mn-lt"/>
                <a:ea typeface="+mn-ea"/>
                <a:cs typeface="+mn-cs"/>
                <a:sym typeface="Wingdings" panose="05000000000000000000" pitchFamily="2" charset="2"/>
              </a:rPr>
              <a:t>past</a:t>
            </a:r>
            <a:r>
              <a:rPr lang="da-DK" sz="1200" b="0" u="none" kern="1200" baseline="0" noProof="0" dirty="0" smtClean="0">
                <a:solidFill>
                  <a:schemeClr val="tx1"/>
                </a:solidFill>
                <a:effectLst/>
                <a:latin typeface="+mn-lt"/>
                <a:ea typeface="+mn-ea"/>
                <a:cs typeface="+mn-cs"/>
                <a:sym typeface="Wingdings" panose="05000000000000000000" pitchFamily="2" charset="2"/>
              </a:rPr>
              <a:t> 5 </a:t>
            </a:r>
            <a:r>
              <a:rPr lang="da-DK" sz="1200" b="0" u="none" kern="1200" baseline="0" noProof="0" dirty="0" err="1" smtClean="0">
                <a:solidFill>
                  <a:schemeClr val="tx1"/>
                </a:solidFill>
                <a:effectLst/>
                <a:latin typeface="+mn-lt"/>
                <a:ea typeface="+mn-ea"/>
                <a:cs typeface="+mn-cs"/>
                <a:sym typeface="Wingdings" panose="05000000000000000000" pitchFamily="2" charset="2"/>
              </a:rPr>
              <a:t>years</a:t>
            </a:r>
            <a:r>
              <a:rPr lang="da-DK" sz="1200" b="0" u="none" kern="1200" baseline="0" noProof="0" dirty="0" smtClean="0">
                <a:solidFill>
                  <a:schemeClr val="tx1"/>
                </a:solidFill>
                <a:effectLst/>
                <a:latin typeface="+mn-lt"/>
                <a:ea typeface="+mn-ea"/>
                <a:cs typeface="+mn-cs"/>
                <a:sym typeface="Wingdings" panose="05000000000000000000" pitchFamily="2" charset="2"/>
              </a:rPr>
              <a:t> (10 </a:t>
            </a:r>
            <a:r>
              <a:rPr lang="da-DK" sz="1200" b="0" u="none" kern="1200" baseline="0" noProof="0" dirty="0" err="1" smtClean="0">
                <a:solidFill>
                  <a:schemeClr val="tx1"/>
                </a:solidFill>
                <a:effectLst/>
                <a:latin typeface="+mn-lt"/>
                <a:ea typeface="+mn-ea"/>
                <a:cs typeface="+mn-cs"/>
                <a:sym typeface="Wingdings" panose="05000000000000000000" pitchFamily="2" charset="2"/>
              </a:rPr>
              <a:t>years</a:t>
            </a:r>
            <a:r>
              <a:rPr lang="da-DK" sz="1200" b="0" u="none" kern="1200" baseline="0" noProof="0" dirty="0" smtClean="0">
                <a:solidFill>
                  <a:schemeClr val="tx1"/>
                </a:solidFill>
                <a:effectLst/>
                <a:latin typeface="+mn-lt"/>
                <a:ea typeface="+mn-ea"/>
                <a:cs typeface="+mn-cs"/>
                <a:sym typeface="Wingdings" panose="05000000000000000000" pitchFamily="2" charset="2"/>
              </a:rPr>
              <a:t> </a:t>
            </a:r>
            <a:r>
              <a:rPr lang="da-DK" sz="1200" b="0" u="none" kern="1200" baseline="0" noProof="0" dirty="0" err="1" smtClean="0">
                <a:solidFill>
                  <a:schemeClr val="tx1"/>
                </a:solidFill>
                <a:effectLst/>
                <a:latin typeface="+mn-lt"/>
                <a:ea typeface="+mn-ea"/>
                <a:cs typeface="+mn-cs"/>
                <a:sym typeface="Wingdings" panose="05000000000000000000" pitchFamily="2" charset="2"/>
              </a:rPr>
              <a:t>ago</a:t>
            </a:r>
            <a:r>
              <a:rPr lang="da-DK" sz="1200" b="0" u="none" kern="1200" baseline="0" noProof="0" dirty="0" smtClean="0">
                <a:solidFill>
                  <a:schemeClr val="tx1"/>
                </a:solidFill>
                <a:effectLst/>
                <a:latin typeface="+mn-lt"/>
                <a:ea typeface="+mn-ea"/>
                <a:cs typeface="+mn-cs"/>
                <a:sym typeface="Wingdings" panose="05000000000000000000" pitchFamily="2" charset="2"/>
              </a:rPr>
              <a:t> </a:t>
            </a:r>
            <a:r>
              <a:rPr lang="da-DK" sz="1200" b="0" u="none" kern="1200" baseline="0" noProof="0" dirty="0" err="1" smtClean="0">
                <a:solidFill>
                  <a:schemeClr val="tx1"/>
                </a:solidFill>
                <a:effectLst/>
                <a:latin typeface="+mn-lt"/>
                <a:ea typeface="+mn-ea"/>
                <a:cs typeface="+mn-cs"/>
                <a:sym typeface="Wingdings" panose="05000000000000000000" pitchFamily="2" charset="2"/>
              </a:rPr>
              <a:t>government</a:t>
            </a:r>
            <a:r>
              <a:rPr lang="da-DK" sz="1200" b="0" u="none" kern="1200" baseline="0" noProof="0" dirty="0" smtClean="0">
                <a:solidFill>
                  <a:schemeClr val="tx1"/>
                </a:solidFill>
                <a:effectLst/>
                <a:latin typeface="+mn-lt"/>
                <a:ea typeface="+mn-ea"/>
                <a:cs typeface="+mn-cs"/>
                <a:sym typeface="Wingdings" panose="05000000000000000000" pitchFamily="2" charset="2"/>
              </a:rPr>
              <a:t> </a:t>
            </a:r>
            <a:r>
              <a:rPr lang="da-DK" sz="1200" b="0" u="none" kern="1200" baseline="0" noProof="0" dirty="0" err="1" smtClean="0">
                <a:solidFill>
                  <a:schemeClr val="tx1"/>
                </a:solidFill>
                <a:effectLst/>
                <a:latin typeface="+mn-lt"/>
                <a:ea typeface="+mn-ea"/>
                <a:cs typeface="+mn-cs"/>
                <a:sym typeface="Wingdings" panose="05000000000000000000" pitchFamily="2" charset="2"/>
              </a:rPr>
              <a:t>was</a:t>
            </a:r>
            <a:r>
              <a:rPr lang="da-DK" sz="1200" b="0" u="none" kern="1200" baseline="0" noProof="0" dirty="0" smtClean="0">
                <a:solidFill>
                  <a:schemeClr val="tx1"/>
                </a:solidFill>
                <a:effectLst/>
                <a:latin typeface="+mn-lt"/>
                <a:ea typeface="+mn-ea"/>
                <a:cs typeface="+mn-cs"/>
                <a:sym typeface="Wingdings" panose="05000000000000000000" pitchFamily="2" charset="2"/>
              </a:rPr>
              <a:t> </a:t>
            </a:r>
            <a:r>
              <a:rPr lang="da-DK" sz="1200" b="0" u="none" kern="1200" baseline="0" noProof="0" dirty="0" err="1" smtClean="0">
                <a:solidFill>
                  <a:schemeClr val="tx1"/>
                </a:solidFill>
                <a:effectLst/>
                <a:latin typeface="+mn-lt"/>
                <a:ea typeface="+mn-ea"/>
                <a:cs typeface="+mn-cs"/>
                <a:sym typeface="Wingdings" panose="05000000000000000000" pitchFamily="2" charset="2"/>
              </a:rPr>
              <a:t>mainly</a:t>
            </a:r>
            <a:r>
              <a:rPr lang="da-DK" sz="1200" b="0" u="none" kern="1200" baseline="0" noProof="0" dirty="0" smtClean="0">
                <a:solidFill>
                  <a:schemeClr val="tx1"/>
                </a:solidFill>
                <a:effectLst/>
                <a:latin typeface="+mn-lt"/>
                <a:ea typeface="+mn-ea"/>
                <a:cs typeface="+mn-cs"/>
                <a:sym typeface="Wingdings" panose="05000000000000000000" pitchFamily="2" charset="2"/>
              </a:rPr>
              <a:t> </a:t>
            </a:r>
            <a:r>
              <a:rPr lang="da-DK" sz="1200" b="0" u="none" kern="1200" baseline="0" noProof="0" dirty="0" err="1" smtClean="0">
                <a:solidFill>
                  <a:schemeClr val="tx1"/>
                </a:solidFill>
                <a:effectLst/>
                <a:latin typeface="+mn-lt"/>
                <a:ea typeface="+mn-ea"/>
                <a:cs typeface="+mn-cs"/>
                <a:sym typeface="Wingdings" panose="05000000000000000000" pitchFamily="2" charset="2"/>
              </a:rPr>
              <a:t>inactive</a:t>
            </a:r>
            <a:r>
              <a:rPr lang="da-DK" sz="1200" b="0" u="none" kern="1200" baseline="0" noProof="0" dirty="0" smtClean="0">
                <a:solidFill>
                  <a:schemeClr val="tx1"/>
                </a:solidFill>
                <a:effectLst/>
                <a:latin typeface="+mn-lt"/>
                <a:ea typeface="+mn-ea"/>
                <a:cs typeface="+mn-cs"/>
                <a:sym typeface="Wingdings" panose="05000000000000000000" pitchFamily="2" charset="2"/>
              </a:rPr>
              <a:t>)</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u="none" kern="1200" baseline="0" noProof="0" dirty="0" err="1" smtClean="0">
                <a:solidFill>
                  <a:schemeClr val="tx1"/>
                </a:solidFill>
                <a:effectLst/>
                <a:latin typeface="+mn-lt"/>
                <a:ea typeface="+mn-ea"/>
                <a:cs typeface="+mn-cs"/>
                <a:sym typeface="Wingdings" panose="05000000000000000000" pitchFamily="2" charset="2"/>
              </a:rPr>
              <a:t>Favors</a:t>
            </a:r>
            <a:r>
              <a:rPr lang="da-DK" sz="1200" b="0" u="none" kern="1200" baseline="0" noProof="0" dirty="0" smtClean="0">
                <a:solidFill>
                  <a:schemeClr val="tx1"/>
                </a:solidFill>
                <a:effectLst/>
                <a:latin typeface="+mn-lt"/>
                <a:ea typeface="+mn-ea"/>
                <a:cs typeface="+mn-cs"/>
                <a:sym typeface="Wingdings" panose="05000000000000000000" pitchFamily="2" charset="2"/>
              </a:rPr>
              <a:t> </a:t>
            </a:r>
            <a:r>
              <a:rPr lang="da-DK" sz="1200" b="0" u="none" kern="1200" baseline="0" noProof="0" dirty="0" err="1" smtClean="0">
                <a:solidFill>
                  <a:schemeClr val="tx1"/>
                </a:solidFill>
                <a:effectLst/>
                <a:latin typeface="+mn-lt"/>
                <a:ea typeface="+mn-ea"/>
                <a:cs typeface="+mn-cs"/>
                <a:sym typeface="Wingdings" panose="05000000000000000000" pitchFamily="2" charset="2"/>
              </a:rPr>
              <a:t>certification</a:t>
            </a:r>
            <a:r>
              <a:rPr lang="da-DK" sz="1200" b="0" u="none" kern="1200" baseline="0" noProof="0" dirty="0" smtClean="0">
                <a:solidFill>
                  <a:schemeClr val="tx1"/>
                </a:solidFill>
                <a:effectLst/>
                <a:latin typeface="+mn-lt"/>
                <a:ea typeface="+mn-ea"/>
                <a:cs typeface="+mn-cs"/>
                <a:sym typeface="Wingdings" panose="05000000000000000000" pitchFamily="2" charset="2"/>
              </a:rPr>
              <a:t> </a:t>
            </a:r>
            <a:r>
              <a:rPr lang="da-DK" sz="1200" b="0" u="none" kern="1200" baseline="0" noProof="0" dirty="0" err="1" smtClean="0">
                <a:solidFill>
                  <a:schemeClr val="tx1"/>
                </a:solidFill>
                <a:effectLst/>
                <a:latin typeface="+mn-lt"/>
                <a:ea typeface="+mn-ea"/>
                <a:cs typeface="+mn-cs"/>
                <a:sym typeface="Wingdings" panose="05000000000000000000" pitchFamily="2" charset="2"/>
              </a:rPr>
              <a:t>rather</a:t>
            </a:r>
            <a:r>
              <a:rPr lang="da-DK" sz="1200" b="0" u="none" kern="1200" baseline="0" noProof="0" dirty="0" smtClean="0">
                <a:solidFill>
                  <a:schemeClr val="tx1"/>
                </a:solidFill>
                <a:effectLst/>
                <a:latin typeface="+mn-lt"/>
                <a:ea typeface="+mn-ea"/>
                <a:cs typeface="+mn-cs"/>
                <a:sym typeface="Wingdings" panose="05000000000000000000" pitchFamily="2" charset="2"/>
              </a:rPr>
              <a:t> </a:t>
            </a:r>
            <a:r>
              <a:rPr lang="da-DK" sz="1200" b="0" u="none" kern="1200" baseline="0" noProof="0" dirty="0" err="1" smtClean="0">
                <a:solidFill>
                  <a:schemeClr val="tx1"/>
                </a:solidFill>
                <a:effectLst/>
                <a:latin typeface="+mn-lt"/>
                <a:ea typeface="+mn-ea"/>
                <a:cs typeface="+mn-cs"/>
                <a:sym typeface="Wingdings" panose="05000000000000000000" pitchFamily="2" charset="2"/>
              </a:rPr>
              <a:t>than</a:t>
            </a:r>
            <a:r>
              <a:rPr lang="da-DK" sz="1200" b="0" u="none" kern="1200" baseline="0" noProof="0" dirty="0" smtClean="0">
                <a:solidFill>
                  <a:schemeClr val="tx1"/>
                </a:solidFill>
                <a:effectLst/>
                <a:latin typeface="+mn-lt"/>
                <a:ea typeface="+mn-ea"/>
                <a:cs typeface="+mn-cs"/>
                <a:sym typeface="Wingdings" panose="05000000000000000000" pitchFamily="2" charset="2"/>
              </a:rPr>
              <a:t> ban  Amsterdam </a:t>
            </a:r>
            <a:r>
              <a:rPr lang="da-DK" sz="1200" b="0" u="none" kern="1200" baseline="0" noProof="0" dirty="0" err="1" smtClean="0">
                <a:solidFill>
                  <a:schemeClr val="tx1"/>
                </a:solidFill>
                <a:effectLst/>
                <a:latin typeface="+mn-lt"/>
                <a:ea typeface="+mn-ea"/>
                <a:cs typeface="+mn-cs"/>
                <a:sym typeface="Wingdings" panose="05000000000000000000" pitchFamily="2" charset="2"/>
              </a:rPr>
              <a:t>declaration</a:t>
            </a:r>
            <a:r>
              <a:rPr lang="da-DK" sz="1200" b="0" u="none" kern="1200" baseline="0" noProof="0" dirty="0" smtClean="0">
                <a:solidFill>
                  <a:schemeClr val="tx1"/>
                </a:solidFill>
                <a:effectLst/>
                <a:latin typeface="+mn-lt"/>
                <a:ea typeface="+mn-ea"/>
                <a:cs typeface="+mn-cs"/>
                <a:sym typeface="Wingdings" panose="05000000000000000000" pitchFamily="2" charset="2"/>
              </a:rPr>
              <a:t> </a:t>
            </a:r>
            <a:r>
              <a:rPr lang="da-DK" sz="1200" b="0" u="none" kern="1200" baseline="0" noProof="0" dirty="0" err="1" smtClean="0">
                <a:solidFill>
                  <a:schemeClr val="tx1"/>
                </a:solidFill>
                <a:effectLst/>
                <a:latin typeface="+mn-lt"/>
                <a:ea typeface="+mn-ea"/>
                <a:cs typeface="+mn-cs"/>
                <a:sym typeface="Wingdings" panose="05000000000000000000" pitchFamily="2" charset="2"/>
              </a:rPr>
              <a:t>signed</a:t>
            </a:r>
            <a:r>
              <a:rPr lang="da-DK" sz="1200" b="0" u="none" kern="1200" baseline="0" noProof="0" dirty="0" smtClean="0">
                <a:solidFill>
                  <a:schemeClr val="tx1"/>
                </a:solidFill>
                <a:effectLst/>
                <a:latin typeface="+mn-lt"/>
                <a:ea typeface="+mn-ea"/>
                <a:cs typeface="+mn-cs"/>
                <a:sym typeface="Wingdings" panose="05000000000000000000" pitchFamily="2" charset="2"/>
              </a:rPr>
              <a:t> in 2015  </a:t>
            </a:r>
            <a:r>
              <a:rPr lang="da-DK" sz="1200" b="1" u="none" kern="1200" baseline="0" noProof="0" dirty="0" smtClean="0">
                <a:solidFill>
                  <a:schemeClr val="tx1"/>
                </a:solidFill>
                <a:effectLst/>
                <a:latin typeface="+mn-lt"/>
                <a:ea typeface="+mn-ea"/>
                <a:cs typeface="+mn-cs"/>
                <a:sym typeface="Wingdings" panose="05000000000000000000" pitchFamily="2" charset="2"/>
              </a:rPr>
              <a:t>but not </a:t>
            </a:r>
            <a:r>
              <a:rPr lang="da-DK" sz="1200" b="1" u="none" kern="1200" baseline="0" noProof="0" dirty="0" err="1" smtClean="0">
                <a:solidFill>
                  <a:schemeClr val="tx1"/>
                </a:solidFill>
                <a:effectLst/>
                <a:latin typeface="+mn-lt"/>
                <a:ea typeface="+mn-ea"/>
                <a:cs typeface="+mn-cs"/>
                <a:sym typeface="Wingdings" panose="05000000000000000000" pitchFamily="2" charset="2"/>
              </a:rPr>
              <a:t>legally</a:t>
            </a:r>
            <a:r>
              <a:rPr lang="da-DK" sz="1200" b="1" u="none" kern="1200" baseline="0" noProof="0" dirty="0" smtClean="0">
                <a:solidFill>
                  <a:schemeClr val="tx1"/>
                </a:solidFill>
                <a:effectLst/>
                <a:latin typeface="+mn-lt"/>
                <a:ea typeface="+mn-ea"/>
                <a:cs typeface="+mn-cs"/>
                <a:sym typeface="Wingdings" panose="05000000000000000000" pitchFamily="2" charset="2"/>
              </a:rPr>
              <a:t> binding </a:t>
            </a:r>
            <a:r>
              <a:rPr lang="da-DK" sz="1200" b="0" u="none" kern="1200" baseline="0" noProof="0" dirty="0" smtClean="0">
                <a:solidFill>
                  <a:schemeClr val="tx1"/>
                </a:solidFill>
                <a:effectLst/>
                <a:latin typeface="+mn-lt"/>
                <a:ea typeface="+mn-ea"/>
                <a:cs typeface="+mn-cs"/>
                <a:sym typeface="Wingdings" panose="05000000000000000000" pitchFamily="2" charset="2"/>
              </a:rPr>
              <a:t> </a:t>
            </a:r>
            <a:r>
              <a:rPr lang="da-DK" sz="1200" b="0" u="none" kern="1200" baseline="0" noProof="0" dirty="0" err="1" smtClean="0">
                <a:solidFill>
                  <a:schemeClr val="tx1"/>
                </a:solidFill>
                <a:effectLst/>
                <a:latin typeface="+mn-lt"/>
                <a:ea typeface="+mn-ea"/>
                <a:cs typeface="+mn-cs"/>
                <a:sym typeface="Wingdings" panose="05000000000000000000" pitchFamily="2" charset="2"/>
              </a:rPr>
              <a:t>Possible</a:t>
            </a:r>
            <a:r>
              <a:rPr lang="da-DK" sz="1200" b="0" u="none" kern="1200" baseline="0" noProof="0" dirty="0" smtClean="0">
                <a:solidFill>
                  <a:schemeClr val="tx1"/>
                </a:solidFill>
                <a:effectLst/>
                <a:latin typeface="+mn-lt"/>
                <a:ea typeface="+mn-ea"/>
                <a:cs typeface="+mn-cs"/>
                <a:sym typeface="Wingdings" panose="05000000000000000000" pitchFamily="2" charset="2"/>
              </a:rPr>
              <a:t> </a:t>
            </a:r>
            <a:r>
              <a:rPr lang="da-DK" sz="1200" b="0" u="none" kern="1200" baseline="0" noProof="0" dirty="0" err="1" smtClean="0">
                <a:solidFill>
                  <a:schemeClr val="tx1"/>
                </a:solidFill>
                <a:effectLst/>
                <a:latin typeface="+mn-lt"/>
                <a:ea typeface="+mn-ea"/>
                <a:cs typeface="+mn-cs"/>
                <a:sym typeface="Wingdings" panose="05000000000000000000" pitchFamily="2" charset="2"/>
              </a:rPr>
              <a:t>explanation</a:t>
            </a:r>
            <a:r>
              <a:rPr lang="da-DK" sz="1200" b="0" u="none" kern="1200" baseline="0" noProof="0" dirty="0" smtClean="0">
                <a:solidFill>
                  <a:schemeClr val="tx1"/>
                </a:solidFill>
                <a:effectLst/>
                <a:latin typeface="+mn-lt"/>
                <a:ea typeface="+mn-ea"/>
                <a:cs typeface="+mn-cs"/>
                <a:sym typeface="Wingdings" panose="05000000000000000000" pitchFamily="2" charset="2"/>
              </a:rPr>
              <a:t> is </a:t>
            </a:r>
            <a:r>
              <a:rPr lang="da-DK" sz="1200" b="0" u="none" kern="1200" baseline="0" noProof="0" dirty="0" err="1" smtClean="0">
                <a:solidFill>
                  <a:schemeClr val="tx1"/>
                </a:solidFill>
                <a:effectLst/>
                <a:latin typeface="+mn-lt"/>
                <a:ea typeface="+mn-ea"/>
                <a:cs typeface="+mn-cs"/>
                <a:sym typeface="Wingdings" panose="05000000000000000000" pitchFamily="2" charset="2"/>
              </a:rPr>
              <a:t>that</a:t>
            </a:r>
            <a:r>
              <a:rPr lang="da-DK" sz="1200" b="0" u="none" kern="1200" baseline="0" noProof="0" dirty="0" smtClean="0">
                <a:solidFill>
                  <a:schemeClr val="tx1"/>
                </a:solidFill>
                <a:effectLst/>
                <a:latin typeface="+mn-lt"/>
                <a:ea typeface="+mn-ea"/>
                <a:cs typeface="+mn-cs"/>
                <a:sym typeface="Wingdings" panose="05000000000000000000" pitchFamily="2" charset="2"/>
              </a:rPr>
              <a:t> </a:t>
            </a:r>
            <a:r>
              <a:rPr lang="da-DK" sz="1200" b="0" u="none" kern="1200" baseline="0" noProof="0" dirty="0" err="1" smtClean="0">
                <a:solidFill>
                  <a:schemeClr val="tx1"/>
                </a:solidFill>
                <a:effectLst/>
                <a:latin typeface="+mn-lt"/>
                <a:ea typeface="+mn-ea"/>
                <a:cs typeface="+mn-cs"/>
                <a:sym typeface="Wingdings" panose="05000000000000000000" pitchFamily="2" charset="2"/>
              </a:rPr>
              <a:t>legally</a:t>
            </a:r>
            <a:r>
              <a:rPr lang="da-DK" sz="1200" b="0" u="none" kern="1200" baseline="0" noProof="0" dirty="0" smtClean="0">
                <a:solidFill>
                  <a:schemeClr val="tx1"/>
                </a:solidFill>
                <a:effectLst/>
                <a:latin typeface="+mn-lt"/>
                <a:ea typeface="+mn-ea"/>
                <a:cs typeface="+mn-cs"/>
                <a:sym typeface="Wingdings" panose="05000000000000000000" pitchFamily="2" charset="2"/>
              </a:rPr>
              <a:t> binding measures </a:t>
            </a:r>
            <a:r>
              <a:rPr lang="da-DK" sz="1200" b="0" u="none" kern="1200" baseline="0" noProof="0" dirty="0" err="1" smtClean="0">
                <a:solidFill>
                  <a:schemeClr val="tx1"/>
                </a:solidFill>
                <a:effectLst/>
                <a:latin typeface="+mn-lt"/>
                <a:ea typeface="+mn-ea"/>
                <a:cs typeface="+mn-cs"/>
                <a:sym typeface="Wingdings" panose="05000000000000000000" pitchFamily="2" charset="2"/>
              </a:rPr>
              <a:t>may</a:t>
            </a:r>
            <a:r>
              <a:rPr lang="da-DK" sz="1200" b="0" u="none" kern="1200" baseline="0" noProof="0" dirty="0" smtClean="0">
                <a:solidFill>
                  <a:schemeClr val="tx1"/>
                </a:solidFill>
                <a:effectLst/>
                <a:latin typeface="+mn-lt"/>
                <a:ea typeface="+mn-ea"/>
                <a:cs typeface="+mn-cs"/>
                <a:sym typeface="Wingdings" panose="05000000000000000000" pitchFamily="2" charset="2"/>
              </a:rPr>
              <a:t> </a:t>
            </a:r>
            <a:r>
              <a:rPr lang="da-DK" sz="1200" b="0" u="none" kern="1200" baseline="0" noProof="0" dirty="0" err="1" smtClean="0">
                <a:solidFill>
                  <a:schemeClr val="tx1"/>
                </a:solidFill>
                <a:effectLst/>
                <a:latin typeface="+mn-lt"/>
                <a:ea typeface="+mn-ea"/>
                <a:cs typeface="+mn-cs"/>
                <a:sym typeface="Wingdings" panose="05000000000000000000" pitchFamily="2" charset="2"/>
              </a:rPr>
              <a:t>be</a:t>
            </a:r>
            <a:r>
              <a:rPr lang="da-DK" sz="1200" b="0" u="none" kern="1200" baseline="0" noProof="0" dirty="0" smtClean="0">
                <a:solidFill>
                  <a:schemeClr val="tx1"/>
                </a:solidFill>
                <a:effectLst/>
                <a:latin typeface="+mn-lt"/>
                <a:ea typeface="+mn-ea"/>
                <a:cs typeface="+mn-cs"/>
                <a:sym typeface="Wingdings" panose="05000000000000000000" pitchFamily="2" charset="2"/>
              </a:rPr>
              <a:t> in </a:t>
            </a:r>
            <a:r>
              <a:rPr lang="da-DK" sz="1200" b="0" u="none" kern="1200" baseline="0" noProof="0" dirty="0" err="1" smtClean="0">
                <a:solidFill>
                  <a:schemeClr val="tx1"/>
                </a:solidFill>
                <a:effectLst/>
                <a:latin typeface="+mn-lt"/>
                <a:ea typeface="+mn-ea"/>
                <a:cs typeface="+mn-cs"/>
                <a:sym typeface="Wingdings" panose="05000000000000000000" pitchFamily="2" charset="2"/>
              </a:rPr>
              <a:t>conflict</a:t>
            </a:r>
            <a:r>
              <a:rPr lang="da-DK" sz="1200" b="0" u="none" kern="1200" baseline="0" noProof="0" dirty="0" smtClean="0">
                <a:solidFill>
                  <a:schemeClr val="tx1"/>
                </a:solidFill>
                <a:effectLst/>
                <a:latin typeface="+mn-lt"/>
                <a:ea typeface="+mn-ea"/>
                <a:cs typeface="+mn-cs"/>
                <a:sym typeface="Wingdings" panose="05000000000000000000" pitchFamily="2" charset="2"/>
              </a:rPr>
              <a:t> with </a:t>
            </a:r>
            <a:r>
              <a:rPr lang="da-DK" sz="1200" b="0" u="none" kern="1200" baseline="0" noProof="0" dirty="0" err="1" smtClean="0">
                <a:solidFill>
                  <a:schemeClr val="tx1"/>
                </a:solidFill>
                <a:effectLst/>
                <a:latin typeface="+mn-lt"/>
                <a:ea typeface="+mn-ea"/>
                <a:cs typeface="+mn-cs"/>
                <a:sym typeface="Wingdings" panose="05000000000000000000" pitchFamily="2" charset="2"/>
              </a:rPr>
              <a:t>established</a:t>
            </a:r>
            <a:r>
              <a:rPr lang="da-DK" sz="1200" b="0" u="none" kern="1200" baseline="0" noProof="0" dirty="0" smtClean="0">
                <a:solidFill>
                  <a:schemeClr val="tx1"/>
                </a:solidFill>
                <a:effectLst/>
                <a:latin typeface="+mn-lt"/>
                <a:ea typeface="+mn-ea"/>
                <a:cs typeface="+mn-cs"/>
                <a:sym typeface="Wingdings" panose="05000000000000000000" pitchFamily="2" charset="2"/>
              </a:rPr>
              <a:t> international </a:t>
            </a:r>
            <a:r>
              <a:rPr lang="da-DK" sz="1200" b="0" u="none" kern="1200" baseline="0" noProof="0" dirty="0" err="1" smtClean="0">
                <a:solidFill>
                  <a:schemeClr val="tx1"/>
                </a:solidFill>
                <a:effectLst/>
                <a:latin typeface="+mn-lt"/>
                <a:ea typeface="+mn-ea"/>
                <a:cs typeface="+mn-cs"/>
                <a:sym typeface="Wingdings" panose="05000000000000000000" pitchFamily="2" charset="2"/>
              </a:rPr>
              <a:t>law</a:t>
            </a:r>
            <a:r>
              <a:rPr lang="da-DK" sz="1200" b="0" u="none" kern="1200" baseline="0" noProof="0" dirty="0" smtClean="0">
                <a:solidFill>
                  <a:schemeClr val="tx1"/>
                </a:solidFill>
                <a:effectLst/>
                <a:latin typeface="+mn-lt"/>
                <a:ea typeface="+mn-ea"/>
                <a:cs typeface="+mn-cs"/>
                <a:sym typeface="Wingdings" panose="05000000000000000000" pitchFamily="2" charset="2"/>
              </a:rPr>
              <a:t>, </a:t>
            </a:r>
            <a:r>
              <a:rPr lang="da-DK" sz="1200" b="0" u="none" kern="1200" baseline="0" noProof="0" dirty="0" err="1" smtClean="0">
                <a:solidFill>
                  <a:schemeClr val="tx1"/>
                </a:solidFill>
                <a:effectLst/>
                <a:latin typeface="+mn-lt"/>
                <a:ea typeface="+mn-ea"/>
                <a:cs typeface="+mn-cs"/>
                <a:sym typeface="Wingdings" panose="05000000000000000000" pitchFamily="2" charset="2"/>
              </a:rPr>
              <a:t>such</a:t>
            </a:r>
            <a:r>
              <a:rPr lang="da-DK" sz="1200" b="0" u="none" kern="1200" baseline="0" noProof="0" dirty="0" smtClean="0">
                <a:solidFill>
                  <a:schemeClr val="tx1"/>
                </a:solidFill>
                <a:effectLst/>
                <a:latin typeface="+mn-lt"/>
                <a:ea typeface="+mn-ea"/>
                <a:cs typeface="+mn-cs"/>
                <a:sym typeface="Wingdings" panose="05000000000000000000" pitchFamily="2" charset="2"/>
              </a:rPr>
              <a:t> as WTO or WHO</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u="none" kern="1200" baseline="0" noProof="0" dirty="0" smtClean="0">
                <a:solidFill>
                  <a:schemeClr val="tx1"/>
                </a:solidFill>
                <a:effectLst/>
                <a:latin typeface="+mn-lt"/>
                <a:ea typeface="+mn-ea"/>
                <a:cs typeface="+mn-cs"/>
                <a:sym typeface="Wingdings" panose="05000000000000000000" pitchFamily="2" charset="2"/>
              </a:rPr>
              <a:t>(</a:t>
            </a:r>
            <a:r>
              <a:rPr lang="da-DK" sz="1200" b="0" u="none" kern="1200" baseline="0" noProof="0" dirty="0" err="1" smtClean="0">
                <a:solidFill>
                  <a:schemeClr val="tx1"/>
                </a:solidFill>
                <a:effectLst/>
                <a:latin typeface="+mn-lt"/>
                <a:ea typeface="+mn-ea"/>
                <a:cs typeface="+mn-cs"/>
                <a:sym typeface="Wingdings" panose="05000000000000000000" pitchFamily="2" charset="2"/>
              </a:rPr>
              <a:t>Also</a:t>
            </a:r>
            <a:r>
              <a:rPr lang="da-DK" sz="1200" b="0" u="none" kern="1200" baseline="0" noProof="0" dirty="0" smtClean="0">
                <a:solidFill>
                  <a:schemeClr val="tx1"/>
                </a:solidFill>
                <a:effectLst/>
                <a:latin typeface="+mn-lt"/>
                <a:ea typeface="+mn-ea"/>
                <a:cs typeface="+mn-cs"/>
                <a:sym typeface="Wingdings" panose="05000000000000000000" pitchFamily="2" charset="2"/>
              </a:rPr>
              <a:t> support </a:t>
            </a:r>
            <a:r>
              <a:rPr lang="da-DK" sz="1200" b="0" u="none" kern="1200" baseline="0" noProof="0" dirty="0" err="1" smtClean="0">
                <a:solidFill>
                  <a:schemeClr val="tx1"/>
                </a:solidFill>
                <a:effectLst/>
                <a:latin typeface="+mn-lt"/>
                <a:ea typeface="+mn-ea"/>
                <a:cs typeface="+mn-cs"/>
                <a:sym typeface="Wingdings" panose="05000000000000000000" pitchFamily="2" charset="2"/>
              </a:rPr>
              <a:t>initiatives</a:t>
            </a:r>
            <a:r>
              <a:rPr lang="da-DK" sz="1200" b="0" u="none" kern="1200" baseline="0" noProof="0" dirty="0" smtClean="0">
                <a:solidFill>
                  <a:schemeClr val="tx1"/>
                </a:solidFill>
                <a:effectLst/>
                <a:latin typeface="+mn-lt"/>
                <a:ea typeface="+mn-ea"/>
                <a:cs typeface="+mn-cs"/>
                <a:sym typeface="Wingdings" panose="05000000000000000000" pitchFamily="2" charset="2"/>
              </a:rPr>
              <a:t> </a:t>
            </a:r>
            <a:r>
              <a:rPr lang="da-DK" sz="1200" b="0" u="none" kern="1200" baseline="0" noProof="0" dirty="0" err="1" smtClean="0">
                <a:solidFill>
                  <a:schemeClr val="tx1"/>
                </a:solidFill>
                <a:effectLst/>
                <a:latin typeface="+mn-lt"/>
                <a:ea typeface="+mn-ea"/>
                <a:cs typeface="+mn-cs"/>
                <a:sym typeface="Wingdings" panose="05000000000000000000" pitchFamily="2" charset="2"/>
              </a:rPr>
              <a:t>abroad</a:t>
            </a:r>
            <a:r>
              <a:rPr lang="da-DK" sz="1200" b="0" u="none" kern="1200" baseline="0" noProof="0" dirty="0" smtClean="0">
                <a:solidFill>
                  <a:schemeClr val="tx1"/>
                </a:solidFill>
                <a:effectLst/>
                <a:latin typeface="+mn-lt"/>
                <a:ea typeface="+mn-ea"/>
                <a:cs typeface="+mn-cs"/>
                <a:sym typeface="Wingdings" panose="05000000000000000000" pitchFamily="2" charset="2"/>
              </a:rPr>
              <a:t>, </a:t>
            </a:r>
            <a:r>
              <a:rPr lang="da-DK" sz="1200" b="0" u="none" kern="1200" baseline="0" noProof="0" dirty="0" err="1" smtClean="0">
                <a:solidFill>
                  <a:schemeClr val="tx1"/>
                </a:solidFill>
                <a:effectLst/>
                <a:latin typeface="+mn-lt"/>
                <a:ea typeface="+mn-ea"/>
                <a:cs typeface="+mn-cs"/>
                <a:sym typeface="Wingdings" panose="05000000000000000000" pitchFamily="2" charset="2"/>
              </a:rPr>
              <a:t>such</a:t>
            </a:r>
            <a:r>
              <a:rPr lang="da-DK" sz="1200" b="0" u="none" kern="1200" baseline="0" noProof="0" dirty="0" smtClean="0">
                <a:solidFill>
                  <a:schemeClr val="tx1"/>
                </a:solidFill>
                <a:effectLst/>
                <a:latin typeface="+mn-lt"/>
                <a:ea typeface="+mn-ea"/>
                <a:cs typeface="+mn-cs"/>
                <a:sym typeface="Wingdings" panose="05000000000000000000" pitchFamily="2" charset="2"/>
              </a:rPr>
              <a:t> as with the </a:t>
            </a:r>
            <a:r>
              <a:rPr lang="da-DK" sz="1200" b="0" u="none" kern="1200" baseline="0" noProof="0" dirty="0" err="1" smtClean="0">
                <a:solidFill>
                  <a:schemeClr val="tx1"/>
                </a:solidFill>
                <a:effectLst/>
                <a:latin typeface="+mn-lt"/>
                <a:ea typeface="+mn-ea"/>
                <a:cs typeface="+mn-cs"/>
                <a:sym typeface="Wingdings" panose="05000000000000000000" pitchFamily="2" charset="2"/>
              </a:rPr>
              <a:t>Indonesian</a:t>
            </a:r>
            <a:r>
              <a:rPr lang="da-DK" sz="1200" b="0" u="none" kern="1200" baseline="0" noProof="0" dirty="0" smtClean="0">
                <a:solidFill>
                  <a:schemeClr val="tx1"/>
                </a:solidFill>
                <a:effectLst/>
                <a:latin typeface="+mn-lt"/>
                <a:ea typeface="+mn-ea"/>
                <a:cs typeface="+mn-cs"/>
                <a:sym typeface="Wingdings" panose="05000000000000000000" pitchFamily="2" charset="2"/>
              </a:rPr>
              <a:t> </a:t>
            </a:r>
            <a:r>
              <a:rPr lang="da-DK" sz="1200" b="0" u="none" kern="1200" baseline="0" noProof="0" dirty="0" err="1" smtClean="0">
                <a:solidFill>
                  <a:schemeClr val="tx1"/>
                </a:solidFill>
                <a:effectLst/>
                <a:latin typeface="+mn-lt"/>
                <a:ea typeface="+mn-ea"/>
                <a:cs typeface="+mn-cs"/>
                <a:sym typeface="Wingdings" panose="05000000000000000000" pitchFamily="2" charset="2"/>
              </a:rPr>
              <a:t>government</a:t>
            </a:r>
            <a:r>
              <a:rPr lang="da-DK" sz="1200" b="0" u="none" kern="1200" baseline="0" noProof="0" dirty="0" smtClean="0">
                <a:solidFill>
                  <a:schemeClr val="tx1"/>
                </a:solidFill>
                <a:effectLst/>
                <a:latin typeface="+mn-lt"/>
                <a:ea typeface="+mn-ea"/>
                <a:cs typeface="+mn-cs"/>
                <a:sym typeface="Wingdings" panose="05000000000000000000" pitchFamily="2" charset="2"/>
              </a:rPr>
              <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u="none" kern="1200" baseline="0" noProof="0" dirty="0" err="1" smtClean="0">
                <a:solidFill>
                  <a:schemeClr val="tx1"/>
                </a:solidFill>
                <a:effectLst/>
                <a:latin typeface="+mn-lt"/>
                <a:ea typeface="+mn-ea"/>
                <a:cs typeface="+mn-cs"/>
                <a:sym typeface="Wingdings" panose="05000000000000000000" pitchFamily="2" charset="2"/>
              </a:rPr>
              <a:t>Retailers</a:t>
            </a:r>
            <a:r>
              <a:rPr lang="da-DK" sz="1200" b="0" u="none" kern="1200" baseline="0" noProof="0" dirty="0" smtClean="0">
                <a:solidFill>
                  <a:schemeClr val="tx1"/>
                </a:solidFill>
                <a:effectLst/>
                <a:latin typeface="+mn-lt"/>
                <a:ea typeface="+mn-ea"/>
                <a:cs typeface="+mn-cs"/>
                <a:sym typeface="Wingdings" panose="05000000000000000000" pitchFamily="2" charset="2"/>
              </a:rPr>
              <a:t> / Consumer Goods </a:t>
            </a:r>
            <a:r>
              <a:rPr lang="da-DK" sz="1200" b="0" u="none" kern="1200" baseline="0" noProof="0" dirty="0" err="1" smtClean="0">
                <a:solidFill>
                  <a:schemeClr val="tx1"/>
                </a:solidFill>
                <a:effectLst/>
                <a:latin typeface="+mn-lt"/>
                <a:ea typeface="+mn-ea"/>
                <a:cs typeface="+mn-cs"/>
                <a:sym typeface="Wingdings" panose="05000000000000000000" pitchFamily="2" charset="2"/>
              </a:rPr>
              <a:t>Manufacturers</a:t>
            </a:r>
            <a:r>
              <a:rPr lang="da-DK" sz="1200" b="0" u="none" kern="1200" baseline="0" noProof="0" dirty="0" smtClean="0">
                <a:solidFill>
                  <a:schemeClr val="tx1"/>
                </a:solidFill>
                <a:effectLst/>
                <a:latin typeface="+mn-lt"/>
                <a:ea typeface="+mn-ea"/>
                <a:cs typeface="+mn-cs"/>
                <a:sym typeface="Wingdings" panose="05000000000000000000" pitchFamily="2" charset="2"/>
              </a:rPr>
              <a:t>:</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kern="1200" baseline="0" noProof="0" dirty="0" smtClean="0">
                <a:solidFill>
                  <a:schemeClr val="tx1"/>
                </a:solidFill>
                <a:effectLst/>
                <a:latin typeface="+mn-lt"/>
                <a:ea typeface="+mn-ea"/>
                <a:cs typeface="+mn-cs"/>
                <a:sym typeface="Wingdings" panose="05000000000000000000" pitchFamily="2" charset="2"/>
              </a:rPr>
              <a:t>Market for sustainable palm oil is mainly pushed by the retailors and consumer goods manufacturers</a:t>
            </a:r>
            <a:r>
              <a:rPr lang="da-DK" sz="1200" b="0" u="none" kern="1200" baseline="0" noProof="0" dirty="0" smtClean="0">
                <a:solidFill>
                  <a:schemeClr val="tx1"/>
                </a:solidFill>
                <a:effectLst/>
                <a:latin typeface="+mn-lt"/>
                <a:ea typeface="+mn-ea"/>
                <a:cs typeface="+mn-cs"/>
                <a:sym typeface="Wingdings" panose="05000000000000000000" pitchFamily="2" charset="2"/>
              </a:rPr>
              <a:t>, </a:t>
            </a:r>
            <a:r>
              <a:rPr lang="da-DK" sz="1200" b="0" u="none" kern="1200" baseline="0" noProof="0" dirty="0" err="1" smtClean="0">
                <a:solidFill>
                  <a:schemeClr val="tx1"/>
                </a:solidFill>
                <a:effectLst/>
                <a:latin typeface="+mn-lt"/>
                <a:ea typeface="+mn-ea"/>
                <a:cs typeface="+mn-cs"/>
                <a:sym typeface="Wingdings" panose="05000000000000000000" pitchFamily="2" charset="2"/>
              </a:rPr>
              <a:t>following</a:t>
            </a:r>
            <a:r>
              <a:rPr lang="da-DK" sz="1200" b="0" u="none" kern="1200" baseline="0" noProof="0" dirty="0" smtClean="0">
                <a:solidFill>
                  <a:schemeClr val="tx1"/>
                </a:solidFill>
                <a:effectLst/>
                <a:latin typeface="+mn-lt"/>
                <a:ea typeface="+mn-ea"/>
                <a:cs typeface="+mn-cs"/>
                <a:sym typeface="Wingdings" panose="05000000000000000000" pitchFamily="2" charset="2"/>
              </a:rPr>
              <a:t> pressure from </a:t>
            </a:r>
            <a:r>
              <a:rPr lang="da-DK" sz="1200" b="0" u="none" kern="1200" baseline="0" noProof="0" dirty="0" err="1" smtClean="0">
                <a:solidFill>
                  <a:schemeClr val="tx1"/>
                </a:solidFill>
                <a:effectLst/>
                <a:latin typeface="+mn-lt"/>
                <a:ea typeface="+mn-ea"/>
                <a:cs typeface="+mn-cs"/>
                <a:sym typeface="Wingdings" panose="05000000000000000000" pitchFamily="2" charset="2"/>
              </a:rPr>
              <a:t>NGOs</a:t>
            </a:r>
            <a:endParaRPr lang="da-DK" sz="1200" b="0" u="none" kern="1200" baseline="0" noProof="0" dirty="0" smtClean="0">
              <a:solidFill>
                <a:schemeClr val="tx1"/>
              </a:solidFill>
              <a:effectLst/>
              <a:latin typeface="+mn-lt"/>
              <a:ea typeface="+mn-ea"/>
              <a:cs typeface="+mn-cs"/>
              <a:sym typeface="Wingdings" panose="05000000000000000000" pitchFamily="2" charset="2"/>
            </a:endParaRP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u="none" kern="1200" baseline="0" noProof="0" dirty="0" smtClean="0">
                <a:solidFill>
                  <a:schemeClr val="tx1"/>
                </a:solidFill>
                <a:effectLst/>
                <a:latin typeface="+mn-lt"/>
                <a:ea typeface="+mn-ea"/>
                <a:cs typeface="+mn-cs"/>
                <a:sym typeface="Wingdings" panose="05000000000000000000" pitchFamily="2" charset="2"/>
              </a:rPr>
              <a:t>Industry is </a:t>
            </a:r>
            <a:r>
              <a:rPr lang="da-DK" sz="1200" b="0" u="none" kern="1200" baseline="0" noProof="0" dirty="0" err="1" smtClean="0">
                <a:solidFill>
                  <a:schemeClr val="tx1"/>
                </a:solidFill>
                <a:effectLst/>
                <a:latin typeface="+mn-lt"/>
                <a:ea typeface="+mn-ea"/>
                <a:cs typeface="+mn-cs"/>
                <a:sym typeface="Wingdings" panose="05000000000000000000" pitchFamily="2" charset="2"/>
              </a:rPr>
              <a:t>dominated</a:t>
            </a:r>
            <a:r>
              <a:rPr lang="da-DK" sz="1200" b="0" u="none" kern="1200" baseline="0" noProof="0" dirty="0" smtClean="0">
                <a:solidFill>
                  <a:schemeClr val="tx1"/>
                </a:solidFill>
                <a:effectLst/>
                <a:latin typeface="+mn-lt"/>
                <a:ea typeface="+mn-ea"/>
                <a:cs typeface="+mn-cs"/>
                <a:sym typeface="Wingdings" panose="05000000000000000000" pitchFamily="2" charset="2"/>
              </a:rPr>
              <a:t> by a small </a:t>
            </a:r>
            <a:r>
              <a:rPr lang="da-DK" sz="1200" b="0" u="none" kern="1200" baseline="0" noProof="0" dirty="0" err="1" smtClean="0">
                <a:solidFill>
                  <a:schemeClr val="tx1"/>
                </a:solidFill>
                <a:effectLst/>
                <a:latin typeface="+mn-lt"/>
                <a:ea typeface="+mn-ea"/>
                <a:cs typeface="+mn-cs"/>
                <a:sym typeface="Wingdings" panose="05000000000000000000" pitchFamily="2" charset="2"/>
              </a:rPr>
              <a:t>number</a:t>
            </a:r>
            <a:r>
              <a:rPr lang="da-DK" sz="1200" b="0" u="none" kern="1200" baseline="0" noProof="0" dirty="0" smtClean="0">
                <a:solidFill>
                  <a:schemeClr val="tx1"/>
                </a:solidFill>
                <a:effectLst/>
                <a:latin typeface="+mn-lt"/>
                <a:ea typeface="+mn-ea"/>
                <a:cs typeface="+mn-cs"/>
                <a:sym typeface="Wingdings" panose="05000000000000000000" pitchFamily="2" charset="2"/>
              </a:rPr>
              <a:t> of </a:t>
            </a:r>
            <a:r>
              <a:rPr lang="da-DK" sz="1200" b="0" u="none" kern="1200" baseline="0" noProof="0" dirty="0" err="1" smtClean="0">
                <a:solidFill>
                  <a:schemeClr val="tx1"/>
                </a:solidFill>
                <a:effectLst/>
                <a:latin typeface="+mn-lt"/>
                <a:ea typeface="+mn-ea"/>
                <a:cs typeface="+mn-cs"/>
                <a:sym typeface="Wingdings" panose="05000000000000000000" pitchFamily="2" charset="2"/>
              </a:rPr>
              <a:t>firms</a:t>
            </a:r>
            <a:r>
              <a:rPr lang="da-DK" sz="1200" b="0" u="none" kern="1200" baseline="0" noProof="0" dirty="0" smtClean="0">
                <a:solidFill>
                  <a:schemeClr val="tx1"/>
                </a:solidFill>
                <a:effectLst/>
                <a:latin typeface="+mn-lt"/>
                <a:ea typeface="+mn-ea"/>
                <a:cs typeface="+mn-cs"/>
                <a:sym typeface="Wingdings" panose="05000000000000000000" pitchFamily="2" charset="2"/>
              </a:rPr>
              <a:t> </a:t>
            </a:r>
            <a:r>
              <a:rPr lang="da-DK" sz="1200" b="0" u="none" kern="1200" baseline="0" noProof="0" dirty="0" err="1" smtClean="0">
                <a:solidFill>
                  <a:schemeClr val="tx1"/>
                </a:solidFill>
                <a:effectLst/>
                <a:latin typeface="+mn-lt"/>
                <a:ea typeface="+mn-ea"/>
                <a:cs typeface="+mn-cs"/>
                <a:sym typeface="Wingdings" panose="05000000000000000000" pitchFamily="2" charset="2"/>
              </a:rPr>
              <a:t>that</a:t>
            </a:r>
            <a:r>
              <a:rPr lang="da-DK" sz="1200" b="0" u="none" kern="1200" baseline="0" noProof="0" dirty="0" smtClean="0">
                <a:solidFill>
                  <a:schemeClr val="tx1"/>
                </a:solidFill>
                <a:effectLst/>
                <a:latin typeface="+mn-lt"/>
                <a:ea typeface="+mn-ea"/>
                <a:cs typeface="+mn-cs"/>
                <a:sym typeface="Wingdings" panose="05000000000000000000" pitchFamily="2" charset="2"/>
              </a:rPr>
              <a:t> </a:t>
            </a:r>
            <a:r>
              <a:rPr lang="da-DK" sz="1200" b="0" u="none" kern="1200" baseline="0" noProof="0" dirty="0" err="1" smtClean="0">
                <a:solidFill>
                  <a:schemeClr val="tx1"/>
                </a:solidFill>
                <a:effectLst/>
                <a:latin typeface="+mn-lt"/>
                <a:ea typeface="+mn-ea"/>
                <a:cs typeface="+mn-cs"/>
                <a:sym typeface="Wingdings" panose="05000000000000000000" pitchFamily="2" charset="2"/>
              </a:rPr>
              <a:t>are</a:t>
            </a:r>
            <a:r>
              <a:rPr lang="da-DK" sz="1200" b="0" u="none" kern="1200" baseline="0" noProof="0" dirty="0" smtClean="0">
                <a:solidFill>
                  <a:schemeClr val="tx1"/>
                </a:solidFill>
                <a:effectLst/>
                <a:latin typeface="+mn-lt"/>
                <a:ea typeface="+mn-ea"/>
                <a:cs typeface="+mn-cs"/>
                <a:sym typeface="Wingdings" panose="05000000000000000000" pitchFamily="2" charset="2"/>
              </a:rPr>
              <a:t> </a:t>
            </a:r>
            <a:r>
              <a:rPr lang="da-DK" sz="1200" b="0" u="none" kern="1200" baseline="0" noProof="0" dirty="0" err="1" smtClean="0">
                <a:solidFill>
                  <a:schemeClr val="tx1"/>
                </a:solidFill>
                <a:effectLst/>
                <a:latin typeface="+mn-lt"/>
                <a:ea typeface="+mn-ea"/>
                <a:cs typeface="+mn-cs"/>
                <a:sym typeface="Wingdings" panose="05000000000000000000" pitchFamily="2" charset="2"/>
              </a:rPr>
              <a:t>able</a:t>
            </a:r>
            <a:r>
              <a:rPr lang="da-DK" sz="1200" b="0" u="none" kern="1200" baseline="0" noProof="0" dirty="0" smtClean="0">
                <a:solidFill>
                  <a:schemeClr val="tx1"/>
                </a:solidFill>
                <a:effectLst/>
                <a:latin typeface="+mn-lt"/>
                <a:ea typeface="+mn-ea"/>
                <a:cs typeface="+mn-cs"/>
                <a:sym typeface="Wingdings" panose="05000000000000000000" pitchFamily="2" charset="2"/>
              </a:rPr>
              <a:t> to </a:t>
            </a:r>
            <a:r>
              <a:rPr lang="da-DK" sz="1200" b="0" u="none" kern="1200" baseline="0" noProof="0" dirty="0" err="1" smtClean="0">
                <a:solidFill>
                  <a:schemeClr val="tx1"/>
                </a:solidFill>
                <a:effectLst/>
                <a:latin typeface="+mn-lt"/>
                <a:ea typeface="+mn-ea"/>
                <a:cs typeface="+mn-cs"/>
                <a:sym typeface="Wingdings" panose="05000000000000000000" pitchFamily="2" charset="2"/>
              </a:rPr>
              <a:t>excert</a:t>
            </a:r>
            <a:r>
              <a:rPr lang="da-DK" sz="1200" b="0" u="none" kern="1200" baseline="0" noProof="0" dirty="0" smtClean="0">
                <a:solidFill>
                  <a:schemeClr val="tx1"/>
                </a:solidFill>
                <a:effectLst/>
                <a:latin typeface="+mn-lt"/>
                <a:ea typeface="+mn-ea"/>
                <a:cs typeface="+mn-cs"/>
                <a:sym typeface="Wingdings" panose="05000000000000000000" pitchFamily="2" charset="2"/>
              </a:rPr>
              <a:t> pressure </a:t>
            </a:r>
            <a:r>
              <a:rPr lang="da-DK" sz="1200" b="0" u="none" kern="1200" baseline="0" noProof="0" dirty="0" err="1" smtClean="0">
                <a:solidFill>
                  <a:schemeClr val="tx1"/>
                </a:solidFill>
                <a:effectLst/>
                <a:latin typeface="+mn-lt"/>
                <a:ea typeface="+mn-ea"/>
                <a:cs typeface="+mn-cs"/>
                <a:sym typeface="Wingdings" panose="05000000000000000000" pitchFamily="2" charset="2"/>
              </a:rPr>
              <a:t>throughout</a:t>
            </a:r>
            <a:r>
              <a:rPr lang="da-DK" sz="1200" b="0" u="none" kern="1200" baseline="0" noProof="0" dirty="0" smtClean="0">
                <a:solidFill>
                  <a:schemeClr val="tx1"/>
                </a:solidFill>
                <a:effectLst/>
                <a:latin typeface="+mn-lt"/>
                <a:ea typeface="+mn-ea"/>
                <a:cs typeface="+mn-cs"/>
                <a:sym typeface="Wingdings" panose="05000000000000000000" pitchFamily="2" charset="2"/>
              </a:rPr>
              <a:t> the </a:t>
            </a:r>
            <a:r>
              <a:rPr lang="da-DK" sz="1200" b="0" u="none" kern="1200" baseline="0" noProof="0" dirty="0" err="1" smtClean="0">
                <a:solidFill>
                  <a:schemeClr val="tx1"/>
                </a:solidFill>
                <a:effectLst/>
                <a:latin typeface="+mn-lt"/>
                <a:ea typeface="+mn-ea"/>
                <a:cs typeface="+mn-cs"/>
                <a:sym typeface="Wingdings" panose="05000000000000000000" pitchFamily="2" charset="2"/>
              </a:rPr>
              <a:t>supply</a:t>
            </a:r>
            <a:r>
              <a:rPr lang="da-DK" sz="1200" b="0" u="none" kern="1200" baseline="0" noProof="0" dirty="0" smtClean="0">
                <a:solidFill>
                  <a:schemeClr val="tx1"/>
                </a:solidFill>
                <a:effectLst/>
                <a:latin typeface="+mn-lt"/>
                <a:ea typeface="+mn-ea"/>
                <a:cs typeface="+mn-cs"/>
                <a:sym typeface="Wingdings" panose="05000000000000000000" pitchFamily="2" charset="2"/>
              </a:rPr>
              <a:t> </a:t>
            </a:r>
            <a:r>
              <a:rPr lang="da-DK" sz="1200" b="0" u="none" kern="1200" baseline="0" noProof="0" dirty="0" err="1" smtClean="0">
                <a:solidFill>
                  <a:schemeClr val="tx1"/>
                </a:solidFill>
                <a:effectLst/>
                <a:latin typeface="+mn-lt"/>
                <a:ea typeface="+mn-ea"/>
                <a:cs typeface="+mn-cs"/>
                <a:sym typeface="Wingdings" panose="05000000000000000000" pitchFamily="2" charset="2"/>
              </a:rPr>
              <a:t>chain</a:t>
            </a:r>
            <a:r>
              <a:rPr lang="da-DK" sz="1200" b="0" u="none" kern="1200" baseline="0" noProof="0" dirty="0" smtClean="0">
                <a:solidFill>
                  <a:schemeClr val="tx1"/>
                </a:solidFill>
                <a:effectLst/>
                <a:latin typeface="+mn-lt"/>
                <a:ea typeface="+mn-ea"/>
                <a:cs typeface="+mn-cs"/>
                <a:sym typeface="Wingdings" panose="05000000000000000000" pitchFamily="2" charset="2"/>
              </a:rPr>
              <a:t> to promote </a:t>
            </a:r>
            <a:r>
              <a:rPr lang="da-DK" sz="1200" b="0" u="none" kern="1200" baseline="0" noProof="0" dirty="0" err="1" smtClean="0">
                <a:solidFill>
                  <a:schemeClr val="tx1"/>
                </a:solidFill>
                <a:effectLst/>
                <a:latin typeface="+mn-lt"/>
                <a:ea typeface="+mn-ea"/>
                <a:cs typeface="+mn-cs"/>
                <a:sym typeface="Wingdings" panose="05000000000000000000" pitchFamily="2" charset="2"/>
              </a:rPr>
              <a:t>sustainable</a:t>
            </a:r>
            <a:r>
              <a:rPr lang="da-DK" sz="1200" b="0" u="none" kern="1200" baseline="0" noProof="0" dirty="0" smtClean="0">
                <a:solidFill>
                  <a:schemeClr val="tx1"/>
                </a:solidFill>
                <a:effectLst/>
                <a:latin typeface="+mn-lt"/>
                <a:ea typeface="+mn-ea"/>
                <a:cs typeface="+mn-cs"/>
                <a:sym typeface="Wingdings" panose="05000000000000000000" pitchFamily="2" charset="2"/>
              </a:rPr>
              <a:t> </a:t>
            </a:r>
            <a:r>
              <a:rPr lang="da-DK" sz="1200" b="0" u="none" kern="1200" baseline="0" noProof="0" dirty="0" err="1" smtClean="0">
                <a:solidFill>
                  <a:schemeClr val="tx1"/>
                </a:solidFill>
                <a:effectLst/>
                <a:latin typeface="+mn-lt"/>
                <a:ea typeface="+mn-ea"/>
                <a:cs typeface="+mn-cs"/>
                <a:sym typeface="Wingdings" panose="05000000000000000000" pitchFamily="2" charset="2"/>
              </a:rPr>
              <a:t>palm</a:t>
            </a:r>
            <a:r>
              <a:rPr lang="da-DK" sz="1200" b="0" u="none" kern="1200" baseline="0" noProof="0" dirty="0" smtClean="0">
                <a:solidFill>
                  <a:schemeClr val="tx1"/>
                </a:solidFill>
                <a:effectLst/>
                <a:latin typeface="+mn-lt"/>
                <a:ea typeface="+mn-ea"/>
                <a:cs typeface="+mn-cs"/>
                <a:sym typeface="Wingdings" panose="05000000000000000000" pitchFamily="2" charset="2"/>
              </a:rPr>
              <a:t> </a:t>
            </a:r>
            <a:r>
              <a:rPr lang="da-DK" sz="1200" b="0" u="none" kern="1200" baseline="0" noProof="0" dirty="0" err="1" smtClean="0">
                <a:solidFill>
                  <a:schemeClr val="tx1"/>
                </a:solidFill>
                <a:effectLst/>
                <a:latin typeface="+mn-lt"/>
                <a:ea typeface="+mn-ea"/>
                <a:cs typeface="+mn-cs"/>
                <a:sym typeface="Wingdings" panose="05000000000000000000" pitchFamily="2" charset="2"/>
              </a:rPr>
              <a:t>oil</a:t>
            </a:r>
            <a:endParaRPr lang="da-DK" sz="1200" b="0" u="none" kern="1200" baseline="0" noProof="0" dirty="0" smtClean="0">
              <a:solidFill>
                <a:schemeClr val="tx1"/>
              </a:solidFill>
              <a:effectLst/>
              <a:latin typeface="+mn-lt"/>
              <a:ea typeface="+mn-ea"/>
              <a:cs typeface="+mn-cs"/>
              <a:sym typeface="Wingdings" panose="05000000000000000000" pitchFamily="2" charset="2"/>
            </a:endParaRP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u="none" kern="1200" baseline="0" noProof="0" dirty="0" err="1" smtClean="0">
                <a:solidFill>
                  <a:schemeClr val="tx1"/>
                </a:solidFill>
                <a:effectLst/>
                <a:latin typeface="+mn-lt"/>
                <a:ea typeface="+mn-ea"/>
                <a:cs typeface="+mn-cs"/>
                <a:sym typeface="Wingdings" panose="05000000000000000000" pitchFamily="2" charset="2"/>
              </a:rPr>
              <a:t>Their</a:t>
            </a:r>
            <a:r>
              <a:rPr lang="da-DK" sz="1200" b="0" u="none" kern="1200" baseline="0" noProof="0" dirty="0" smtClean="0">
                <a:solidFill>
                  <a:schemeClr val="tx1"/>
                </a:solidFill>
                <a:effectLst/>
                <a:latin typeface="+mn-lt"/>
                <a:ea typeface="+mn-ea"/>
                <a:cs typeface="+mn-cs"/>
                <a:sym typeface="Wingdings" panose="05000000000000000000" pitchFamily="2" charset="2"/>
              </a:rPr>
              <a:t> motivation for </a:t>
            </a:r>
            <a:r>
              <a:rPr lang="da-DK" sz="1200" b="0" u="none" kern="1200" baseline="0" noProof="0" dirty="0" err="1" smtClean="0">
                <a:solidFill>
                  <a:schemeClr val="tx1"/>
                </a:solidFill>
                <a:effectLst/>
                <a:latin typeface="+mn-lt"/>
                <a:ea typeface="+mn-ea"/>
                <a:cs typeface="+mn-cs"/>
                <a:sym typeface="Wingdings" panose="05000000000000000000" pitchFamily="2" charset="2"/>
              </a:rPr>
              <a:t>supporting</a:t>
            </a:r>
            <a:r>
              <a:rPr lang="da-DK" sz="1200" b="0" u="none" kern="1200" baseline="0" noProof="0" dirty="0" smtClean="0">
                <a:solidFill>
                  <a:schemeClr val="tx1"/>
                </a:solidFill>
                <a:effectLst/>
                <a:latin typeface="+mn-lt"/>
                <a:ea typeface="+mn-ea"/>
                <a:cs typeface="+mn-cs"/>
                <a:sym typeface="Wingdings" panose="05000000000000000000" pitchFamily="2" charset="2"/>
              </a:rPr>
              <a:t> the </a:t>
            </a:r>
            <a:r>
              <a:rPr lang="da-DK" sz="1200" b="0" u="none" kern="1200" baseline="0" noProof="0" dirty="0" err="1" smtClean="0">
                <a:solidFill>
                  <a:schemeClr val="tx1"/>
                </a:solidFill>
                <a:effectLst/>
                <a:latin typeface="+mn-lt"/>
                <a:ea typeface="+mn-ea"/>
                <a:cs typeface="+mn-cs"/>
                <a:sym typeface="Wingdings" panose="05000000000000000000" pitchFamily="2" charset="2"/>
              </a:rPr>
              <a:t>uptake</a:t>
            </a:r>
            <a:r>
              <a:rPr lang="da-DK" sz="1200" b="0" u="none" kern="1200" baseline="0" noProof="0" dirty="0" smtClean="0">
                <a:solidFill>
                  <a:schemeClr val="tx1"/>
                </a:solidFill>
                <a:effectLst/>
                <a:latin typeface="+mn-lt"/>
                <a:ea typeface="+mn-ea"/>
                <a:cs typeface="+mn-cs"/>
                <a:sym typeface="Wingdings" panose="05000000000000000000" pitchFamily="2" charset="2"/>
              </a:rPr>
              <a:t> </a:t>
            </a:r>
            <a:r>
              <a:rPr lang="da-DK" sz="1200" b="0" u="none" kern="1200" baseline="0" noProof="0" dirty="0" err="1" smtClean="0">
                <a:solidFill>
                  <a:schemeClr val="tx1"/>
                </a:solidFill>
                <a:effectLst/>
                <a:latin typeface="+mn-lt"/>
                <a:ea typeface="+mn-ea"/>
                <a:cs typeface="+mn-cs"/>
                <a:sym typeface="Wingdings" panose="05000000000000000000" pitchFamily="2" charset="2"/>
              </a:rPr>
              <a:t>appears</a:t>
            </a:r>
            <a:r>
              <a:rPr lang="da-DK" sz="1200" b="0" u="none" kern="1200" baseline="0" noProof="0" dirty="0" smtClean="0">
                <a:solidFill>
                  <a:schemeClr val="tx1"/>
                </a:solidFill>
                <a:effectLst/>
                <a:latin typeface="+mn-lt"/>
                <a:ea typeface="+mn-ea"/>
                <a:cs typeface="+mn-cs"/>
                <a:sym typeface="Wingdings" panose="05000000000000000000" pitchFamily="2" charset="2"/>
              </a:rPr>
              <a:t> to </a:t>
            </a:r>
            <a:r>
              <a:rPr lang="da-DK" sz="1200" b="0" u="none" kern="1200" baseline="0" noProof="0" dirty="0" err="1" smtClean="0">
                <a:solidFill>
                  <a:schemeClr val="tx1"/>
                </a:solidFill>
                <a:effectLst/>
                <a:latin typeface="+mn-lt"/>
                <a:ea typeface="+mn-ea"/>
                <a:cs typeface="+mn-cs"/>
                <a:sym typeface="Wingdings" panose="05000000000000000000" pitchFamily="2" charset="2"/>
              </a:rPr>
              <a:t>be</a:t>
            </a:r>
            <a:r>
              <a:rPr lang="da-DK" sz="1200" b="0" u="none" kern="1200" baseline="0" noProof="0" dirty="0" smtClean="0">
                <a:solidFill>
                  <a:schemeClr val="tx1"/>
                </a:solidFill>
                <a:effectLst/>
                <a:latin typeface="+mn-lt"/>
                <a:ea typeface="+mn-ea"/>
                <a:cs typeface="+mn-cs"/>
                <a:sym typeface="Wingdings" panose="05000000000000000000" pitchFamily="2" charset="2"/>
              </a:rPr>
              <a:t> </a:t>
            </a:r>
            <a:r>
              <a:rPr lang="da-DK" sz="1200" b="0" u="none" kern="1200" baseline="0" noProof="0" dirty="0" err="1" smtClean="0">
                <a:solidFill>
                  <a:schemeClr val="tx1"/>
                </a:solidFill>
                <a:effectLst/>
                <a:latin typeface="+mn-lt"/>
                <a:ea typeface="+mn-ea"/>
                <a:cs typeface="+mn-cs"/>
                <a:sym typeface="Wingdings" panose="05000000000000000000" pitchFamily="2" charset="2"/>
              </a:rPr>
              <a:t>related</a:t>
            </a:r>
            <a:r>
              <a:rPr lang="da-DK" sz="1200" b="0" u="none" kern="1200" baseline="0" noProof="0" dirty="0" smtClean="0">
                <a:solidFill>
                  <a:schemeClr val="tx1"/>
                </a:solidFill>
                <a:effectLst/>
                <a:latin typeface="+mn-lt"/>
                <a:ea typeface="+mn-ea"/>
                <a:cs typeface="+mn-cs"/>
                <a:sym typeface="Wingdings" panose="05000000000000000000" pitchFamily="2" charset="2"/>
              </a:rPr>
              <a:t> to </a:t>
            </a:r>
            <a:r>
              <a:rPr lang="da-DK" sz="1200" b="0" u="none" kern="1200" baseline="0" noProof="0" dirty="0" err="1" smtClean="0">
                <a:solidFill>
                  <a:schemeClr val="tx1"/>
                </a:solidFill>
                <a:effectLst/>
                <a:latin typeface="+mn-lt"/>
                <a:ea typeface="+mn-ea"/>
                <a:cs typeface="+mn-cs"/>
                <a:sym typeface="Wingdings" panose="05000000000000000000" pitchFamily="2" charset="2"/>
              </a:rPr>
              <a:t>market</a:t>
            </a:r>
            <a:r>
              <a:rPr lang="da-DK" sz="1200" b="0" u="none" kern="1200" baseline="0" noProof="0" dirty="0" smtClean="0">
                <a:solidFill>
                  <a:schemeClr val="tx1"/>
                </a:solidFill>
                <a:effectLst/>
                <a:latin typeface="+mn-lt"/>
                <a:ea typeface="+mn-ea"/>
                <a:cs typeface="+mn-cs"/>
                <a:sym typeface="Wingdings" panose="05000000000000000000" pitchFamily="2" charset="2"/>
              </a:rPr>
              <a:t> </a:t>
            </a:r>
            <a:r>
              <a:rPr lang="da-DK" sz="1200" b="0" u="none" kern="1200" baseline="0" noProof="0" dirty="0" err="1" smtClean="0">
                <a:solidFill>
                  <a:schemeClr val="tx1"/>
                </a:solidFill>
                <a:effectLst/>
                <a:latin typeface="+mn-lt"/>
                <a:ea typeface="+mn-ea"/>
                <a:cs typeface="+mn-cs"/>
                <a:sym typeface="Wingdings" panose="05000000000000000000" pitchFamily="2" charset="2"/>
              </a:rPr>
              <a:t>access</a:t>
            </a:r>
            <a:r>
              <a:rPr lang="da-DK" sz="1200" b="0" u="none" kern="1200" baseline="0" noProof="0" dirty="0" smtClean="0">
                <a:solidFill>
                  <a:schemeClr val="tx1"/>
                </a:solidFill>
                <a:effectLst/>
                <a:latin typeface="+mn-lt"/>
                <a:ea typeface="+mn-ea"/>
                <a:cs typeface="+mn-cs"/>
                <a:sym typeface="Wingdings" panose="05000000000000000000" pitchFamily="2" charset="2"/>
              </a:rPr>
              <a:t> and </a:t>
            </a:r>
            <a:r>
              <a:rPr lang="da-DK" sz="1200" b="0" u="none" kern="1200" baseline="0" noProof="0" dirty="0" err="1" smtClean="0">
                <a:solidFill>
                  <a:schemeClr val="tx1"/>
                </a:solidFill>
                <a:effectLst/>
                <a:latin typeface="+mn-lt"/>
                <a:ea typeface="+mn-ea"/>
                <a:cs typeface="+mn-cs"/>
                <a:sym typeface="Wingdings" panose="05000000000000000000" pitchFamily="2" charset="2"/>
              </a:rPr>
              <a:t>risk</a:t>
            </a:r>
            <a:r>
              <a:rPr lang="da-DK" sz="1200" b="0" u="none" kern="1200" baseline="0" noProof="0" dirty="0" smtClean="0">
                <a:solidFill>
                  <a:schemeClr val="tx1"/>
                </a:solidFill>
                <a:effectLst/>
                <a:latin typeface="+mn-lt"/>
                <a:ea typeface="+mn-ea"/>
                <a:cs typeface="+mn-cs"/>
                <a:sym typeface="Wingdings" panose="05000000000000000000" pitchFamily="2" charset="2"/>
              </a:rPr>
              <a:t> management, </a:t>
            </a:r>
            <a:r>
              <a:rPr lang="da-DK" sz="1200" b="0" u="none" kern="1200" baseline="0" noProof="0" dirty="0" err="1" smtClean="0">
                <a:solidFill>
                  <a:schemeClr val="tx1"/>
                </a:solidFill>
                <a:effectLst/>
                <a:latin typeface="+mn-lt"/>
                <a:ea typeface="+mn-ea"/>
                <a:cs typeface="+mn-cs"/>
                <a:sym typeface="Wingdings" panose="05000000000000000000" pitchFamily="2" charset="2"/>
              </a:rPr>
              <a:t>rather</a:t>
            </a:r>
            <a:r>
              <a:rPr lang="da-DK" sz="1200" b="0" u="none" kern="1200" baseline="0" noProof="0" dirty="0" smtClean="0">
                <a:solidFill>
                  <a:schemeClr val="tx1"/>
                </a:solidFill>
                <a:effectLst/>
                <a:latin typeface="+mn-lt"/>
                <a:ea typeface="+mn-ea"/>
                <a:cs typeface="+mn-cs"/>
                <a:sym typeface="Wingdings" panose="05000000000000000000" pitchFamily="2" charset="2"/>
              </a:rPr>
              <a:t> </a:t>
            </a:r>
            <a:r>
              <a:rPr lang="da-DK" sz="1200" b="0" u="none" kern="1200" baseline="0" noProof="0" dirty="0" err="1" smtClean="0">
                <a:solidFill>
                  <a:schemeClr val="tx1"/>
                </a:solidFill>
                <a:effectLst/>
                <a:latin typeface="+mn-lt"/>
                <a:ea typeface="+mn-ea"/>
                <a:cs typeface="+mn-cs"/>
                <a:sym typeface="Wingdings" panose="05000000000000000000" pitchFamily="2" charset="2"/>
              </a:rPr>
              <a:t>than</a:t>
            </a:r>
            <a:r>
              <a:rPr lang="da-DK" sz="1200" b="0" u="none" kern="1200" baseline="0" noProof="0" dirty="0" smtClean="0">
                <a:solidFill>
                  <a:schemeClr val="tx1"/>
                </a:solidFill>
                <a:effectLst/>
                <a:latin typeface="+mn-lt"/>
                <a:ea typeface="+mn-ea"/>
                <a:cs typeface="+mn-cs"/>
                <a:sym typeface="Wingdings" panose="05000000000000000000" pitchFamily="2" charset="2"/>
              </a:rPr>
              <a:t> </a:t>
            </a:r>
            <a:r>
              <a:rPr lang="da-DK" sz="1200" b="0" u="none" kern="1200" baseline="0" noProof="0" dirty="0" err="1" smtClean="0">
                <a:solidFill>
                  <a:schemeClr val="tx1"/>
                </a:solidFill>
                <a:effectLst/>
                <a:latin typeface="+mn-lt"/>
                <a:ea typeface="+mn-ea"/>
                <a:cs typeface="+mn-cs"/>
                <a:sym typeface="Wingdings" panose="05000000000000000000" pitchFamily="2" charset="2"/>
              </a:rPr>
              <a:t>sustainability</a:t>
            </a:r>
            <a:r>
              <a:rPr lang="da-DK" sz="1200" b="0" u="none" kern="1200" baseline="0" noProof="0" dirty="0" smtClean="0">
                <a:solidFill>
                  <a:schemeClr val="tx1"/>
                </a:solidFill>
                <a:effectLst/>
                <a:latin typeface="+mn-lt"/>
                <a:ea typeface="+mn-ea"/>
                <a:cs typeface="+mn-cs"/>
                <a:sym typeface="Wingdings" panose="05000000000000000000" pitchFamily="2" charset="2"/>
              </a:rPr>
              <a:t> in </a:t>
            </a:r>
            <a:r>
              <a:rPr lang="da-DK" sz="1200" b="0" u="none" kern="1200" baseline="0" noProof="0" dirty="0" err="1" smtClean="0">
                <a:solidFill>
                  <a:schemeClr val="tx1"/>
                </a:solidFill>
                <a:effectLst/>
                <a:latin typeface="+mn-lt"/>
                <a:ea typeface="+mn-ea"/>
                <a:cs typeface="+mn-cs"/>
                <a:sym typeface="Wingdings" panose="05000000000000000000" pitchFamily="2" charset="2"/>
              </a:rPr>
              <a:t>itself</a:t>
            </a:r>
            <a:r>
              <a:rPr lang="da-DK" sz="1200" b="0" u="none" kern="1200" baseline="0" noProof="0" dirty="0" smtClean="0">
                <a:solidFill>
                  <a:schemeClr val="tx1"/>
                </a:solidFill>
                <a:effectLst/>
                <a:latin typeface="+mn-lt"/>
                <a:ea typeface="+mn-ea"/>
                <a:cs typeface="+mn-cs"/>
                <a:sym typeface="Wingdings" panose="05000000000000000000" pitchFamily="2" charset="2"/>
              </a:rPr>
              <a:t> (perhaps </a:t>
            </a:r>
            <a:r>
              <a:rPr lang="da-DK" sz="1200" b="0" u="none" kern="1200" baseline="0" noProof="0" dirty="0" err="1" smtClean="0">
                <a:solidFill>
                  <a:schemeClr val="tx1"/>
                </a:solidFill>
                <a:effectLst/>
                <a:latin typeface="+mn-lt"/>
                <a:ea typeface="+mn-ea"/>
                <a:cs typeface="+mn-cs"/>
                <a:sym typeface="Wingdings" panose="05000000000000000000" pitchFamily="2" charset="2"/>
              </a:rPr>
              <a:t>somewhat</a:t>
            </a:r>
            <a:r>
              <a:rPr lang="da-DK" sz="1200" b="0" u="none" kern="1200" baseline="0" noProof="0" dirty="0" smtClean="0">
                <a:solidFill>
                  <a:schemeClr val="tx1"/>
                </a:solidFill>
                <a:effectLst/>
                <a:latin typeface="+mn-lt"/>
                <a:ea typeface="+mn-ea"/>
                <a:cs typeface="+mn-cs"/>
                <a:sym typeface="Wingdings" panose="05000000000000000000" pitchFamily="2" charset="2"/>
              </a:rPr>
              <a:t> </a:t>
            </a:r>
            <a:r>
              <a:rPr lang="da-DK" sz="1200" b="0" u="none" kern="1200" baseline="0" noProof="0" dirty="0" err="1" smtClean="0">
                <a:solidFill>
                  <a:schemeClr val="tx1"/>
                </a:solidFill>
                <a:effectLst/>
                <a:latin typeface="+mn-lt"/>
                <a:ea typeface="+mn-ea"/>
                <a:cs typeface="+mn-cs"/>
                <a:sym typeface="Wingdings" panose="05000000000000000000" pitchFamily="2" charset="2"/>
              </a:rPr>
              <a:t>controversial</a:t>
            </a:r>
            <a:r>
              <a:rPr lang="da-DK" sz="1200" b="0" u="none" kern="1200" baseline="0" noProof="0" dirty="0" smtClean="0">
                <a:solidFill>
                  <a:schemeClr val="tx1"/>
                </a:solidFill>
                <a:effectLst/>
                <a:latin typeface="+mn-lt"/>
                <a:ea typeface="+mn-ea"/>
                <a:cs typeface="+mn-cs"/>
                <a:sym typeface="Wingdings" panose="05000000000000000000" pitchFamily="2" charset="2"/>
              </a:rPr>
              <a:t> statement)</a:t>
            </a:r>
          </a:p>
          <a:p>
            <a:pPr marL="15430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u="none" kern="1200" baseline="0" noProof="0" dirty="0" err="1" smtClean="0">
                <a:solidFill>
                  <a:schemeClr val="tx1"/>
                </a:solidFill>
                <a:effectLst/>
                <a:latin typeface="+mn-lt"/>
                <a:ea typeface="+mn-ea"/>
                <a:cs typeface="+mn-cs"/>
                <a:sym typeface="Wingdings" panose="05000000000000000000" pitchFamily="2" charset="2"/>
              </a:rPr>
              <a:t>E.g</a:t>
            </a:r>
            <a:r>
              <a:rPr lang="da-DK" sz="1200" b="0" u="none" kern="1200" baseline="0" noProof="0" dirty="0" smtClean="0">
                <a:solidFill>
                  <a:schemeClr val="tx1"/>
                </a:solidFill>
                <a:effectLst/>
                <a:latin typeface="+mn-lt"/>
                <a:ea typeface="+mn-ea"/>
                <a:cs typeface="+mn-cs"/>
                <a:sym typeface="Wingdings" panose="05000000000000000000" pitchFamily="2" charset="2"/>
              </a:rPr>
              <a:t>. RSPO </a:t>
            </a:r>
            <a:r>
              <a:rPr lang="da-DK" sz="1200" b="0" u="none" kern="1200" baseline="0" noProof="0" dirty="0" err="1" smtClean="0">
                <a:solidFill>
                  <a:schemeClr val="tx1"/>
                </a:solidFill>
                <a:effectLst/>
                <a:latin typeface="+mn-lt"/>
                <a:ea typeface="+mn-ea"/>
                <a:cs typeface="+mn-cs"/>
                <a:sym typeface="Wingdings" panose="05000000000000000000" pitchFamily="2" charset="2"/>
              </a:rPr>
              <a:t>teenage</a:t>
            </a:r>
            <a:r>
              <a:rPr lang="da-DK" sz="1200" b="0" u="none" kern="1200" baseline="0" noProof="0" dirty="0" smtClean="0">
                <a:solidFill>
                  <a:schemeClr val="tx1"/>
                </a:solidFill>
                <a:effectLst/>
                <a:latin typeface="+mn-lt"/>
                <a:ea typeface="+mn-ea"/>
                <a:cs typeface="+mn-cs"/>
                <a:sym typeface="Wingdings" panose="05000000000000000000" pitchFamily="2" charset="2"/>
              </a:rPr>
              <a:t> </a:t>
            </a:r>
            <a:r>
              <a:rPr lang="da-DK" sz="1200" b="0" u="none" kern="1200" baseline="0" noProof="0" dirty="0" err="1" smtClean="0">
                <a:solidFill>
                  <a:schemeClr val="tx1"/>
                </a:solidFill>
                <a:effectLst/>
                <a:latin typeface="+mn-lt"/>
                <a:ea typeface="+mn-ea"/>
                <a:cs typeface="+mn-cs"/>
                <a:sym typeface="Wingdings" panose="05000000000000000000" pitchFamily="2" charset="2"/>
              </a:rPr>
              <a:t>years</a:t>
            </a:r>
            <a:r>
              <a:rPr lang="da-DK" sz="1200" b="0" u="none" kern="1200" baseline="0" noProof="0" dirty="0" smtClean="0">
                <a:solidFill>
                  <a:schemeClr val="tx1"/>
                </a:solidFill>
                <a:effectLst/>
                <a:latin typeface="+mn-lt"/>
                <a:ea typeface="+mn-ea"/>
                <a:cs typeface="+mn-cs"/>
                <a:sym typeface="Wingdings" panose="05000000000000000000" pitchFamily="2" charset="2"/>
              </a:rPr>
              <a:t> </a:t>
            </a:r>
            <a:r>
              <a:rPr lang="da-DK" sz="1200" b="0" u="none" kern="1200" baseline="0" noProof="0" dirty="0" err="1" smtClean="0">
                <a:solidFill>
                  <a:schemeClr val="tx1"/>
                </a:solidFill>
                <a:effectLst/>
                <a:latin typeface="+mn-lt"/>
                <a:ea typeface="+mn-ea"/>
                <a:cs typeface="+mn-cs"/>
                <a:sym typeface="Wingdings" panose="05000000000000000000" pitchFamily="2" charset="2"/>
              </a:rPr>
              <a:t>article</a:t>
            </a:r>
            <a:endParaRPr lang="da-DK" sz="1200" b="0" u="none" kern="1200" baseline="0" noProof="0" dirty="0" smtClean="0">
              <a:solidFill>
                <a:schemeClr val="tx1"/>
              </a:solidFill>
              <a:effectLst/>
              <a:latin typeface="+mn-lt"/>
              <a:ea typeface="+mn-ea"/>
              <a:cs typeface="+mn-cs"/>
              <a:sym typeface="Wingdings" panose="05000000000000000000" pitchFamily="2" charset="2"/>
            </a:endParaRPr>
          </a:p>
          <a:p>
            <a:pPr marL="15430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u="none" kern="1200" baseline="0" noProof="0" dirty="0" err="1" smtClean="0">
                <a:solidFill>
                  <a:schemeClr val="tx1"/>
                </a:solidFill>
                <a:effectLst/>
                <a:latin typeface="+mn-lt"/>
                <a:ea typeface="+mn-ea"/>
                <a:cs typeface="+mn-cs"/>
                <a:sym typeface="Wingdings" panose="05000000000000000000" pitchFamily="2" charset="2"/>
              </a:rPr>
              <a:t>Despite</a:t>
            </a:r>
            <a:r>
              <a:rPr lang="da-DK" sz="1200" b="0" u="none" kern="1200" baseline="0" noProof="0" dirty="0" smtClean="0">
                <a:solidFill>
                  <a:schemeClr val="tx1"/>
                </a:solidFill>
                <a:effectLst/>
                <a:latin typeface="+mn-lt"/>
                <a:ea typeface="+mn-ea"/>
                <a:cs typeface="+mn-cs"/>
                <a:sym typeface="Wingdings" panose="05000000000000000000" pitchFamily="2" charset="2"/>
              </a:rPr>
              <a:t> support for </a:t>
            </a:r>
            <a:r>
              <a:rPr lang="da-DK" sz="1200" b="0" u="none" kern="1200" baseline="0" noProof="0" dirty="0" err="1" smtClean="0">
                <a:solidFill>
                  <a:schemeClr val="tx1"/>
                </a:solidFill>
                <a:effectLst/>
                <a:latin typeface="+mn-lt"/>
                <a:ea typeface="+mn-ea"/>
                <a:cs typeface="+mn-cs"/>
                <a:sym typeface="Wingdings" panose="05000000000000000000" pitchFamily="2" charset="2"/>
              </a:rPr>
              <a:t>certification</a:t>
            </a:r>
            <a:r>
              <a:rPr lang="da-DK" sz="1200" b="0" u="none" kern="1200" baseline="0" noProof="0" dirty="0" smtClean="0">
                <a:solidFill>
                  <a:schemeClr val="tx1"/>
                </a:solidFill>
                <a:effectLst/>
                <a:latin typeface="+mn-lt"/>
                <a:ea typeface="+mn-ea"/>
                <a:cs typeface="+mn-cs"/>
                <a:sym typeface="Wingdings" panose="05000000000000000000" pitchFamily="2" charset="2"/>
              </a:rPr>
              <a:t>, </a:t>
            </a:r>
            <a:r>
              <a:rPr lang="da-DK" sz="1200" b="0" u="none" kern="1200" baseline="0" noProof="0" dirty="0" err="1" smtClean="0">
                <a:solidFill>
                  <a:schemeClr val="tx1"/>
                </a:solidFill>
                <a:effectLst/>
                <a:latin typeface="+mn-lt"/>
                <a:ea typeface="+mn-ea"/>
                <a:cs typeface="+mn-cs"/>
                <a:sym typeface="Wingdings" panose="05000000000000000000" pitchFamily="2" charset="2"/>
              </a:rPr>
              <a:t>consumers</a:t>
            </a:r>
            <a:r>
              <a:rPr lang="da-DK" sz="1200" b="0" u="none" kern="1200" baseline="0" noProof="0" dirty="0" smtClean="0">
                <a:solidFill>
                  <a:schemeClr val="tx1"/>
                </a:solidFill>
                <a:effectLst/>
                <a:latin typeface="+mn-lt"/>
                <a:ea typeface="+mn-ea"/>
                <a:cs typeface="+mn-cs"/>
                <a:sym typeface="Wingdings" panose="05000000000000000000" pitchFamily="2" charset="2"/>
              </a:rPr>
              <a:t> </a:t>
            </a:r>
            <a:r>
              <a:rPr lang="da-DK" sz="1200" b="0" u="none" kern="1200" baseline="0" noProof="0" dirty="0" err="1" smtClean="0">
                <a:solidFill>
                  <a:schemeClr val="tx1"/>
                </a:solidFill>
                <a:effectLst/>
                <a:latin typeface="+mn-lt"/>
                <a:ea typeface="+mn-ea"/>
                <a:cs typeface="+mn-cs"/>
                <a:sym typeface="Wingdings" panose="05000000000000000000" pitchFamily="2" charset="2"/>
              </a:rPr>
              <a:t>are</a:t>
            </a:r>
            <a:r>
              <a:rPr lang="da-DK" sz="1200" b="0" u="none" kern="1200" baseline="0" noProof="0" dirty="0" smtClean="0">
                <a:solidFill>
                  <a:schemeClr val="tx1"/>
                </a:solidFill>
                <a:effectLst/>
                <a:latin typeface="+mn-lt"/>
                <a:ea typeface="+mn-ea"/>
                <a:cs typeface="+mn-cs"/>
                <a:sym typeface="Wingdings" panose="05000000000000000000" pitchFamily="2" charset="2"/>
              </a:rPr>
              <a:t> generally </a:t>
            </a:r>
            <a:r>
              <a:rPr lang="da-DK" sz="1200" b="0" u="none" kern="1200" baseline="0" noProof="0" dirty="0" err="1" smtClean="0">
                <a:solidFill>
                  <a:schemeClr val="tx1"/>
                </a:solidFill>
                <a:effectLst/>
                <a:latin typeface="+mn-lt"/>
                <a:ea typeface="+mn-ea"/>
                <a:cs typeface="+mn-cs"/>
                <a:sym typeface="Wingdings" panose="05000000000000000000" pitchFamily="2" charset="2"/>
              </a:rPr>
              <a:t>unaware</a:t>
            </a:r>
            <a:r>
              <a:rPr lang="da-DK" sz="1200" b="0" u="none" kern="1200" baseline="0" noProof="0" dirty="0" smtClean="0">
                <a:solidFill>
                  <a:schemeClr val="tx1"/>
                </a:solidFill>
                <a:effectLst/>
                <a:latin typeface="+mn-lt"/>
                <a:ea typeface="+mn-ea"/>
                <a:cs typeface="+mn-cs"/>
                <a:sym typeface="Wingdings" panose="05000000000000000000" pitchFamily="2" charset="2"/>
              </a:rPr>
              <a:t> of the RSPO and </a:t>
            </a:r>
            <a:r>
              <a:rPr lang="da-DK" sz="1200" b="0" u="none" kern="1200" baseline="0" noProof="0" dirty="0" err="1" smtClean="0">
                <a:solidFill>
                  <a:schemeClr val="tx1"/>
                </a:solidFill>
                <a:effectLst/>
                <a:latin typeface="+mn-lt"/>
                <a:ea typeface="+mn-ea"/>
                <a:cs typeface="+mn-cs"/>
                <a:sym typeface="Wingdings" panose="05000000000000000000" pitchFamily="2" charset="2"/>
              </a:rPr>
              <a:t>you</a:t>
            </a:r>
            <a:r>
              <a:rPr lang="da-DK" sz="1200" b="0" u="none" kern="1200" baseline="0" noProof="0" dirty="0" smtClean="0">
                <a:solidFill>
                  <a:schemeClr val="tx1"/>
                </a:solidFill>
                <a:effectLst/>
                <a:latin typeface="+mn-lt"/>
                <a:ea typeface="+mn-ea"/>
                <a:cs typeface="+mn-cs"/>
                <a:sym typeface="Wingdings" panose="05000000000000000000" pitchFamily="2" charset="2"/>
              </a:rPr>
              <a:t> </a:t>
            </a:r>
            <a:r>
              <a:rPr lang="da-DK" sz="1200" b="0" u="none" kern="1200" baseline="0" noProof="0" dirty="0" err="1" smtClean="0">
                <a:solidFill>
                  <a:schemeClr val="tx1"/>
                </a:solidFill>
                <a:effectLst/>
                <a:latin typeface="+mn-lt"/>
                <a:ea typeface="+mn-ea"/>
                <a:cs typeface="+mn-cs"/>
                <a:sym typeface="Wingdings" panose="05000000000000000000" pitchFamily="2" charset="2"/>
              </a:rPr>
              <a:t>rarely</a:t>
            </a:r>
            <a:r>
              <a:rPr lang="da-DK" sz="1200" b="0" u="none" kern="1200" baseline="0" noProof="0" dirty="0" smtClean="0">
                <a:solidFill>
                  <a:schemeClr val="tx1"/>
                </a:solidFill>
                <a:effectLst/>
                <a:latin typeface="+mn-lt"/>
                <a:ea typeface="+mn-ea"/>
                <a:cs typeface="+mn-cs"/>
                <a:sym typeface="Wingdings" panose="05000000000000000000" pitchFamily="2" charset="2"/>
              </a:rPr>
              <a:t> </a:t>
            </a:r>
            <a:r>
              <a:rPr lang="da-DK" sz="1200" b="0" u="none" kern="1200" baseline="0" noProof="0" dirty="0" err="1" smtClean="0">
                <a:solidFill>
                  <a:schemeClr val="tx1"/>
                </a:solidFill>
                <a:effectLst/>
                <a:latin typeface="+mn-lt"/>
                <a:ea typeface="+mn-ea"/>
                <a:cs typeface="+mn-cs"/>
                <a:sym typeface="Wingdings" panose="05000000000000000000" pitchFamily="2" charset="2"/>
              </a:rPr>
              <a:t>see</a:t>
            </a:r>
            <a:r>
              <a:rPr lang="da-DK" sz="1200" b="0" u="none" kern="1200" baseline="0" noProof="0" dirty="0" smtClean="0">
                <a:solidFill>
                  <a:schemeClr val="tx1"/>
                </a:solidFill>
                <a:effectLst/>
                <a:latin typeface="+mn-lt"/>
                <a:ea typeface="+mn-ea"/>
                <a:cs typeface="+mn-cs"/>
                <a:sym typeface="Wingdings" panose="05000000000000000000" pitchFamily="2" charset="2"/>
              </a:rPr>
              <a:t> products </a:t>
            </a:r>
            <a:r>
              <a:rPr lang="da-DK" sz="1200" b="0" u="none" kern="1200" baseline="0" noProof="0" dirty="0" err="1" smtClean="0">
                <a:solidFill>
                  <a:schemeClr val="tx1"/>
                </a:solidFill>
                <a:effectLst/>
                <a:latin typeface="+mn-lt"/>
                <a:ea typeface="+mn-ea"/>
                <a:cs typeface="+mn-cs"/>
                <a:sym typeface="Wingdings" panose="05000000000000000000" pitchFamily="2" charset="2"/>
              </a:rPr>
              <a:t>labeled</a:t>
            </a:r>
            <a:r>
              <a:rPr lang="da-DK" sz="1200" b="0" u="none" kern="1200" baseline="0" noProof="0" dirty="0" smtClean="0">
                <a:solidFill>
                  <a:schemeClr val="tx1"/>
                </a:solidFill>
                <a:effectLst/>
                <a:latin typeface="+mn-lt"/>
                <a:ea typeface="+mn-ea"/>
                <a:cs typeface="+mn-cs"/>
                <a:sym typeface="Wingdings" panose="05000000000000000000" pitchFamily="2" charset="2"/>
              </a:rPr>
              <a:t> as </a:t>
            </a:r>
            <a:r>
              <a:rPr lang="da-DK" sz="1200" b="0" u="none" kern="1200" baseline="0" noProof="0" dirty="0" err="1" smtClean="0">
                <a:solidFill>
                  <a:schemeClr val="tx1"/>
                </a:solidFill>
                <a:effectLst/>
                <a:latin typeface="+mn-lt"/>
                <a:ea typeface="+mn-ea"/>
                <a:cs typeface="+mn-cs"/>
                <a:sym typeface="Wingdings" panose="05000000000000000000" pitchFamily="2" charset="2"/>
              </a:rPr>
              <a:t>using</a:t>
            </a:r>
            <a:r>
              <a:rPr lang="da-DK" sz="1200" b="0" u="none" kern="1200" baseline="0" noProof="0" dirty="0" smtClean="0">
                <a:solidFill>
                  <a:schemeClr val="tx1"/>
                </a:solidFill>
                <a:effectLst/>
                <a:latin typeface="+mn-lt"/>
                <a:ea typeface="+mn-ea"/>
                <a:cs typeface="+mn-cs"/>
                <a:sym typeface="Wingdings" panose="05000000000000000000" pitchFamily="2" charset="2"/>
              </a:rPr>
              <a:t> </a:t>
            </a:r>
            <a:r>
              <a:rPr lang="da-DK" sz="1200" b="0" u="none" kern="1200" baseline="0" noProof="0" dirty="0" err="1" smtClean="0">
                <a:solidFill>
                  <a:schemeClr val="tx1"/>
                </a:solidFill>
                <a:effectLst/>
                <a:latin typeface="+mn-lt"/>
                <a:ea typeface="+mn-ea"/>
                <a:cs typeface="+mn-cs"/>
                <a:sym typeface="Wingdings" panose="05000000000000000000" pitchFamily="2" charset="2"/>
              </a:rPr>
              <a:t>sustainable</a:t>
            </a:r>
            <a:r>
              <a:rPr lang="da-DK" sz="1200" b="0" u="none" kern="1200" baseline="0" noProof="0" dirty="0" smtClean="0">
                <a:solidFill>
                  <a:schemeClr val="tx1"/>
                </a:solidFill>
                <a:effectLst/>
                <a:latin typeface="+mn-lt"/>
                <a:ea typeface="+mn-ea"/>
                <a:cs typeface="+mn-cs"/>
                <a:sym typeface="Wingdings" panose="05000000000000000000" pitchFamily="2" charset="2"/>
              </a:rPr>
              <a:t> </a:t>
            </a:r>
            <a:r>
              <a:rPr lang="da-DK" sz="1200" b="0" u="none" kern="1200" baseline="0" noProof="0" dirty="0" err="1" smtClean="0">
                <a:solidFill>
                  <a:schemeClr val="tx1"/>
                </a:solidFill>
                <a:effectLst/>
                <a:latin typeface="+mn-lt"/>
                <a:ea typeface="+mn-ea"/>
                <a:cs typeface="+mn-cs"/>
                <a:sym typeface="Wingdings" panose="05000000000000000000" pitchFamily="2" charset="2"/>
              </a:rPr>
              <a:t>palm</a:t>
            </a:r>
            <a:r>
              <a:rPr lang="da-DK" sz="1200" b="0" u="none" kern="1200" baseline="0" noProof="0" dirty="0" smtClean="0">
                <a:solidFill>
                  <a:schemeClr val="tx1"/>
                </a:solidFill>
                <a:effectLst/>
                <a:latin typeface="+mn-lt"/>
                <a:ea typeface="+mn-ea"/>
                <a:cs typeface="+mn-cs"/>
                <a:sym typeface="Wingdings" panose="05000000000000000000" pitchFamily="2" charset="2"/>
              </a:rPr>
              <a:t> </a:t>
            </a:r>
            <a:r>
              <a:rPr lang="da-DK" sz="1200" b="0" u="none" kern="1200" baseline="0" noProof="0" dirty="0" err="1" smtClean="0">
                <a:solidFill>
                  <a:schemeClr val="tx1"/>
                </a:solidFill>
                <a:effectLst/>
                <a:latin typeface="+mn-lt"/>
                <a:ea typeface="+mn-ea"/>
                <a:cs typeface="+mn-cs"/>
                <a:sym typeface="Wingdings" panose="05000000000000000000" pitchFamily="2" charset="2"/>
              </a:rPr>
              <a:t>oil</a:t>
            </a:r>
            <a:r>
              <a:rPr lang="da-DK" sz="1200" b="0" u="none" kern="1200" baseline="0" noProof="0" dirty="0" smtClean="0">
                <a:solidFill>
                  <a:schemeClr val="tx1"/>
                </a:solidFill>
                <a:effectLst/>
                <a:latin typeface="+mn-lt"/>
                <a:ea typeface="+mn-ea"/>
                <a:cs typeface="+mn-cs"/>
                <a:sym typeface="Wingdings" panose="05000000000000000000" pitchFamily="2" charset="2"/>
              </a:rPr>
              <a:t>  as </a:t>
            </a:r>
            <a:r>
              <a:rPr lang="da-DK" sz="1200" b="0" u="none" kern="1200" baseline="0" noProof="0" dirty="0" err="1" smtClean="0">
                <a:solidFill>
                  <a:schemeClr val="tx1"/>
                </a:solidFill>
                <a:effectLst/>
                <a:latin typeface="+mn-lt"/>
                <a:ea typeface="+mn-ea"/>
                <a:cs typeface="+mn-cs"/>
                <a:sym typeface="Wingdings" panose="05000000000000000000" pitchFamily="2" charset="2"/>
              </a:rPr>
              <a:t>possible</a:t>
            </a:r>
            <a:r>
              <a:rPr lang="da-DK" sz="1200" b="0" u="none" kern="1200" baseline="0" noProof="0" dirty="0" smtClean="0">
                <a:solidFill>
                  <a:schemeClr val="tx1"/>
                </a:solidFill>
                <a:effectLst/>
                <a:latin typeface="+mn-lt"/>
                <a:ea typeface="+mn-ea"/>
                <a:cs typeface="+mn-cs"/>
                <a:sym typeface="Wingdings" panose="05000000000000000000" pitchFamily="2" charset="2"/>
              </a:rPr>
              <a:t> </a:t>
            </a:r>
            <a:r>
              <a:rPr lang="da-DK" sz="1200" b="0" u="none" kern="1200" baseline="0" noProof="0" dirty="0" err="1" smtClean="0">
                <a:solidFill>
                  <a:schemeClr val="tx1"/>
                </a:solidFill>
                <a:effectLst/>
                <a:latin typeface="+mn-lt"/>
                <a:ea typeface="+mn-ea"/>
                <a:cs typeface="+mn-cs"/>
                <a:sym typeface="Wingdings" panose="05000000000000000000" pitchFamily="2" charset="2"/>
              </a:rPr>
              <a:t>explanation</a:t>
            </a:r>
            <a:r>
              <a:rPr lang="da-DK" sz="1200" b="0" u="none" kern="1200" baseline="0" noProof="0" dirty="0" smtClean="0">
                <a:solidFill>
                  <a:schemeClr val="tx1"/>
                </a:solidFill>
                <a:effectLst/>
                <a:latin typeface="+mn-lt"/>
                <a:ea typeface="+mn-ea"/>
                <a:cs typeface="+mn-cs"/>
                <a:sym typeface="Wingdings" panose="05000000000000000000" pitchFamily="2" charset="2"/>
              </a:rPr>
              <a:t> is </a:t>
            </a:r>
            <a:r>
              <a:rPr lang="da-DK" sz="1200" b="0" u="none" kern="1200" baseline="0" noProof="0" dirty="0" err="1" smtClean="0">
                <a:solidFill>
                  <a:schemeClr val="tx1"/>
                </a:solidFill>
                <a:effectLst/>
                <a:latin typeface="+mn-lt"/>
                <a:ea typeface="+mn-ea"/>
                <a:cs typeface="+mn-cs"/>
                <a:sym typeface="Wingdings" panose="05000000000000000000" pitchFamily="2" charset="2"/>
              </a:rPr>
              <a:t>that</a:t>
            </a:r>
            <a:r>
              <a:rPr lang="da-DK" sz="1200" b="0" u="none" kern="1200" baseline="0" noProof="0" dirty="0" smtClean="0">
                <a:solidFill>
                  <a:schemeClr val="tx1"/>
                </a:solidFill>
                <a:effectLst/>
                <a:latin typeface="+mn-lt"/>
                <a:ea typeface="+mn-ea"/>
                <a:cs typeface="+mn-cs"/>
                <a:sym typeface="Wingdings" panose="05000000000000000000" pitchFamily="2" charset="2"/>
              </a:rPr>
              <a:t> </a:t>
            </a:r>
            <a:r>
              <a:rPr lang="da-DK" sz="1200" b="0" u="none" kern="1200" baseline="0" noProof="0" dirty="0" err="1" smtClean="0">
                <a:solidFill>
                  <a:schemeClr val="tx1"/>
                </a:solidFill>
                <a:effectLst/>
                <a:latin typeface="+mn-lt"/>
                <a:ea typeface="+mn-ea"/>
                <a:cs typeface="+mn-cs"/>
                <a:sym typeface="Wingdings" panose="05000000000000000000" pitchFamily="2" charset="2"/>
              </a:rPr>
              <a:t>they</a:t>
            </a:r>
            <a:r>
              <a:rPr lang="da-DK" sz="1200" b="0" u="none" kern="1200" baseline="0" noProof="0" dirty="0" smtClean="0">
                <a:solidFill>
                  <a:schemeClr val="tx1"/>
                </a:solidFill>
                <a:effectLst/>
                <a:latin typeface="+mn-lt"/>
                <a:ea typeface="+mn-ea"/>
                <a:cs typeface="+mn-cs"/>
                <a:sym typeface="Wingdings" panose="05000000000000000000" pitchFamily="2" charset="2"/>
              </a:rPr>
              <a:t> do not </a:t>
            </a:r>
            <a:r>
              <a:rPr lang="da-DK" sz="1200" b="0" u="none" kern="1200" baseline="0" noProof="0" dirty="0" err="1" smtClean="0">
                <a:solidFill>
                  <a:schemeClr val="tx1"/>
                </a:solidFill>
                <a:effectLst/>
                <a:latin typeface="+mn-lt"/>
                <a:ea typeface="+mn-ea"/>
                <a:cs typeface="+mn-cs"/>
                <a:sym typeface="Wingdings" panose="05000000000000000000" pitchFamily="2" charset="2"/>
              </a:rPr>
              <a:t>want</a:t>
            </a:r>
            <a:r>
              <a:rPr lang="da-DK" sz="1200" b="0" u="none" kern="1200" baseline="0" noProof="0" dirty="0" smtClean="0">
                <a:solidFill>
                  <a:schemeClr val="tx1"/>
                </a:solidFill>
                <a:effectLst/>
                <a:latin typeface="+mn-lt"/>
                <a:ea typeface="+mn-ea"/>
                <a:cs typeface="+mn-cs"/>
                <a:sym typeface="Wingdings" panose="05000000000000000000" pitchFamily="2" charset="2"/>
              </a:rPr>
              <a:t> to </a:t>
            </a:r>
            <a:r>
              <a:rPr lang="da-DK" sz="1200" b="0" u="none" kern="1200" baseline="0" noProof="0" dirty="0" err="1" smtClean="0">
                <a:solidFill>
                  <a:schemeClr val="tx1"/>
                </a:solidFill>
                <a:effectLst/>
                <a:latin typeface="+mn-lt"/>
                <a:ea typeface="+mn-ea"/>
                <a:cs typeface="+mn-cs"/>
                <a:sym typeface="Wingdings" panose="05000000000000000000" pitchFamily="2" charset="2"/>
              </a:rPr>
              <a:t>draw</a:t>
            </a:r>
            <a:r>
              <a:rPr lang="da-DK" sz="1200" b="0" u="none" kern="1200" baseline="0" noProof="0" dirty="0" smtClean="0">
                <a:solidFill>
                  <a:schemeClr val="tx1"/>
                </a:solidFill>
                <a:effectLst/>
                <a:latin typeface="+mn-lt"/>
                <a:ea typeface="+mn-ea"/>
                <a:cs typeface="+mn-cs"/>
                <a:sym typeface="Wingdings" panose="05000000000000000000" pitchFamily="2" charset="2"/>
              </a:rPr>
              <a:t> attention to the </a:t>
            </a:r>
            <a:r>
              <a:rPr lang="da-DK" sz="1200" b="0" u="none" kern="1200" baseline="0" noProof="0" dirty="0" err="1" smtClean="0">
                <a:solidFill>
                  <a:schemeClr val="tx1"/>
                </a:solidFill>
                <a:effectLst/>
                <a:latin typeface="+mn-lt"/>
                <a:ea typeface="+mn-ea"/>
                <a:cs typeface="+mn-cs"/>
                <a:sym typeface="Wingdings" panose="05000000000000000000" pitchFamily="2" charset="2"/>
              </a:rPr>
              <a:t>fact</a:t>
            </a:r>
            <a:r>
              <a:rPr lang="da-DK" sz="1200" b="0" u="none" kern="1200" baseline="0" noProof="0" dirty="0" smtClean="0">
                <a:solidFill>
                  <a:schemeClr val="tx1"/>
                </a:solidFill>
                <a:effectLst/>
                <a:latin typeface="+mn-lt"/>
                <a:ea typeface="+mn-ea"/>
                <a:cs typeface="+mn-cs"/>
                <a:sym typeface="Wingdings" panose="05000000000000000000" pitchFamily="2" charset="2"/>
              </a:rPr>
              <a:t> </a:t>
            </a:r>
            <a:r>
              <a:rPr lang="da-DK" sz="1200" b="0" u="none" kern="1200" baseline="0" noProof="0" dirty="0" err="1" smtClean="0">
                <a:solidFill>
                  <a:schemeClr val="tx1"/>
                </a:solidFill>
                <a:effectLst/>
                <a:latin typeface="+mn-lt"/>
                <a:ea typeface="+mn-ea"/>
                <a:cs typeface="+mn-cs"/>
                <a:sym typeface="Wingdings" panose="05000000000000000000" pitchFamily="2" charset="2"/>
              </a:rPr>
              <a:t>that</a:t>
            </a:r>
            <a:r>
              <a:rPr lang="da-DK" sz="1200" b="0" u="none" kern="1200" baseline="0" noProof="0" dirty="0" smtClean="0">
                <a:solidFill>
                  <a:schemeClr val="tx1"/>
                </a:solidFill>
                <a:effectLst/>
                <a:latin typeface="+mn-lt"/>
                <a:ea typeface="+mn-ea"/>
                <a:cs typeface="+mn-cs"/>
                <a:sym typeface="Wingdings" panose="05000000000000000000" pitchFamily="2" charset="2"/>
              </a:rPr>
              <a:t> a </a:t>
            </a:r>
            <a:r>
              <a:rPr lang="da-DK" sz="1200" b="0" u="none" kern="1200" baseline="0" noProof="0" dirty="0" err="1" smtClean="0">
                <a:solidFill>
                  <a:schemeClr val="tx1"/>
                </a:solidFill>
                <a:effectLst/>
                <a:latin typeface="+mn-lt"/>
                <a:ea typeface="+mn-ea"/>
                <a:cs typeface="+mn-cs"/>
                <a:sym typeface="Wingdings" panose="05000000000000000000" pitchFamily="2" charset="2"/>
              </a:rPr>
              <a:t>product</a:t>
            </a:r>
            <a:r>
              <a:rPr lang="da-DK" sz="1200" b="0" u="none" kern="1200" baseline="0" noProof="0" dirty="0" smtClean="0">
                <a:solidFill>
                  <a:schemeClr val="tx1"/>
                </a:solidFill>
                <a:effectLst/>
                <a:latin typeface="+mn-lt"/>
                <a:ea typeface="+mn-ea"/>
                <a:cs typeface="+mn-cs"/>
                <a:sym typeface="Wingdings" panose="05000000000000000000" pitchFamily="2" charset="2"/>
              </a:rPr>
              <a:t> </a:t>
            </a:r>
            <a:r>
              <a:rPr lang="da-DK" sz="1200" b="0" u="none" kern="1200" baseline="0" noProof="0" dirty="0" err="1" smtClean="0">
                <a:solidFill>
                  <a:schemeClr val="tx1"/>
                </a:solidFill>
                <a:effectLst/>
                <a:latin typeface="+mn-lt"/>
                <a:ea typeface="+mn-ea"/>
                <a:cs typeface="+mn-cs"/>
                <a:sym typeface="Wingdings" panose="05000000000000000000" pitchFamily="2" charset="2"/>
              </a:rPr>
              <a:t>contains</a:t>
            </a:r>
            <a:r>
              <a:rPr lang="da-DK" sz="1200" b="0" u="none" kern="1200" baseline="0" noProof="0" dirty="0" smtClean="0">
                <a:solidFill>
                  <a:schemeClr val="tx1"/>
                </a:solidFill>
                <a:effectLst/>
                <a:latin typeface="+mn-lt"/>
                <a:ea typeface="+mn-ea"/>
                <a:cs typeface="+mn-cs"/>
                <a:sym typeface="Wingdings" panose="05000000000000000000" pitchFamily="2" charset="2"/>
              </a:rPr>
              <a:t> </a:t>
            </a:r>
            <a:r>
              <a:rPr lang="da-DK" sz="1200" b="0" u="none" kern="1200" baseline="0" noProof="0" dirty="0" err="1" smtClean="0">
                <a:solidFill>
                  <a:schemeClr val="tx1"/>
                </a:solidFill>
                <a:effectLst/>
                <a:latin typeface="+mn-lt"/>
                <a:ea typeface="+mn-ea"/>
                <a:cs typeface="+mn-cs"/>
                <a:sym typeface="Wingdings" panose="05000000000000000000" pitchFamily="2" charset="2"/>
              </a:rPr>
              <a:t>palm</a:t>
            </a:r>
            <a:r>
              <a:rPr lang="da-DK" sz="1200" b="0" u="none" kern="1200" baseline="0" noProof="0" dirty="0" smtClean="0">
                <a:solidFill>
                  <a:schemeClr val="tx1"/>
                </a:solidFill>
                <a:effectLst/>
                <a:latin typeface="+mn-lt"/>
                <a:ea typeface="+mn-ea"/>
                <a:cs typeface="+mn-cs"/>
                <a:sym typeface="Wingdings" panose="05000000000000000000" pitchFamily="2" charset="2"/>
              </a:rPr>
              <a:t> </a:t>
            </a:r>
            <a:r>
              <a:rPr lang="da-DK" sz="1200" b="0" u="none" kern="1200" baseline="0" noProof="0" dirty="0" err="1" smtClean="0">
                <a:solidFill>
                  <a:schemeClr val="tx1"/>
                </a:solidFill>
                <a:effectLst/>
                <a:latin typeface="+mn-lt"/>
                <a:ea typeface="+mn-ea"/>
                <a:cs typeface="+mn-cs"/>
                <a:sym typeface="Wingdings" panose="05000000000000000000" pitchFamily="2" charset="2"/>
              </a:rPr>
              <a:t>oil</a:t>
            </a:r>
            <a:r>
              <a:rPr lang="da-DK" sz="1200" b="0" u="none" kern="1200" baseline="0" noProof="0" dirty="0" smtClean="0">
                <a:solidFill>
                  <a:schemeClr val="tx1"/>
                </a:solidFill>
                <a:effectLst/>
                <a:latin typeface="+mn-lt"/>
                <a:ea typeface="+mn-ea"/>
                <a:cs typeface="+mn-cs"/>
                <a:sym typeface="Wingdings" panose="05000000000000000000" pitchFamily="2" charset="2"/>
              </a:rPr>
              <a:t> (from interviews with </a:t>
            </a:r>
            <a:r>
              <a:rPr lang="da-DK" sz="1200" b="0" u="none" kern="1200" baseline="0" noProof="0" dirty="0" err="1" smtClean="0">
                <a:solidFill>
                  <a:schemeClr val="tx1"/>
                </a:solidFill>
                <a:effectLst/>
                <a:latin typeface="+mn-lt"/>
                <a:ea typeface="+mn-ea"/>
                <a:cs typeface="+mn-cs"/>
                <a:sym typeface="Wingdings" panose="05000000000000000000" pitchFamily="2" charset="2"/>
              </a:rPr>
              <a:t>industry</a:t>
            </a:r>
            <a:r>
              <a:rPr lang="da-DK" sz="1200" b="0" u="none" kern="1200" baseline="0" noProof="0" dirty="0" smtClean="0">
                <a:solidFill>
                  <a:schemeClr val="tx1"/>
                </a:solidFill>
                <a:effectLst/>
                <a:latin typeface="+mn-lt"/>
                <a:ea typeface="+mn-ea"/>
                <a:cs typeface="+mn-cs"/>
                <a:sym typeface="Wingdings" panose="05000000000000000000" pitchFamily="2" charset="2"/>
              </a:rPr>
              <a:t> </a:t>
            </a:r>
            <a:r>
              <a:rPr lang="da-DK" sz="1200" b="0" u="none" kern="1200" baseline="0" noProof="0" dirty="0" err="1" smtClean="0">
                <a:solidFill>
                  <a:schemeClr val="tx1"/>
                </a:solidFill>
                <a:effectLst/>
                <a:latin typeface="+mn-lt"/>
                <a:ea typeface="+mn-ea"/>
                <a:cs typeface="+mn-cs"/>
                <a:sym typeface="Wingdings" panose="05000000000000000000" pitchFamily="2" charset="2"/>
              </a:rPr>
              <a:t>experts</a:t>
            </a:r>
            <a:r>
              <a:rPr lang="da-DK" sz="1200" b="0" u="none" kern="1200" baseline="0" noProof="0" dirty="0" smtClean="0">
                <a:solidFill>
                  <a:schemeClr val="tx1"/>
                </a:solidFill>
                <a:effectLst/>
                <a:latin typeface="+mn-lt"/>
                <a:ea typeface="+mn-ea"/>
                <a:cs typeface="+mn-cs"/>
                <a:sym typeface="Wingdings" panose="05000000000000000000" pitchFamily="2" charset="2"/>
              </a:rPr>
              <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u="none" kern="1200" baseline="0" noProof="0" dirty="0" smtClean="0">
                <a:solidFill>
                  <a:schemeClr val="tx1"/>
                </a:solidFill>
                <a:effectLst/>
                <a:latin typeface="+mn-lt"/>
                <a:ea typeface="+mn-ea"/>
                <a:cs typeface="+mn-cs"/>
                <a:sym typeface="Wingdings" panose="05000000000000000000" pitchFamily="2" charset="2"/>
              </a:rPr>
              <a:t>European Union (</a:t>
            </a:r>
            <a:r>
              <a:rPr lang="da-DK" sz="1200" b="0" u="none" kern="1200" baseline="0" noProof="0" dirty="0" err="1" smtClean="0">
                <a:solidFill>
                  <a:schemeClr val="tx1"/>
                </a:solidFill>
                <a:effectLst/>
                <a:latin typeface="+mn-lt"/>
                <a:ea typeface="+mn-ea"/>
                <a:cs typeface="+mn-cs"/>
                <a:sym typeface="Wingdings" panose="05000000000000000000" pitchFamily="2" charset="2"/>
              </a:rPr>
              <a:t>Supra-national</a:t>
            </a:r>
            <a:r>
              <a:rPr lang="da-DK" sz="1200" b="0" u="none" kern="1200" baseline="0" noProof="0" dirty="0" smtClean="0">
                <a:solidFill>
                  <a:schemeClr val="tx1"/>
                </a:solidFill>
                <a:effectLst/>
                <a:latin typeface="+mn-lt"/>
                <a:ea typeface="+mn-ea"/>
                <a:cs typeface="+mn-cs"/>
                <a:sym typeface="Wingdings" panose="05000000000000000000" pitchFamily="2" charset="2"/>
              </a:rPr>
              <a:t>, i.e. ”</a:t>
            </a:r>
            <a:r>
              <a:rPr lang="da-DK" sz="1200" b="0" u="none" kern="1200" baseline="0" noProof="0" dirty="0" err="1" smtClean="0">
                <a:solidFill>
                  <a:schemeClr val="tx1"/>
                </a:solidFill>
                <a:effectLst/>
                <a:latin typeface="+mn-lt"/>
                <a:ea typeface="+mn-ea"/>
                <a:cs typeface="+mn-cs"/>
                <a:sym typeface="Wingdings" panose="05000000000000000000" pitchFamily="2" charset="2"/>
              </a:rPr>
              <a:t>outside</a:t>
            </a:r>
            <a:r>
              <a:rPr lang="da-DK" sz="1200" b="0" u="none" kern="1200" baseline="0" noProof="0" dirty="0" smtClean="0">
                <a:solidFill>
                  <a:schemeClr val="tx1"/>
                </a:solidFill>
                <a:effectLst/>
                <a:latin typeface="+mn-lt"/>
                <a:ea typeface="+mn-ea"/>
                <a:cs typeface="+mn-cs"/>
                <a:sym typeface="Wingdings" panose="05000000000000000000" pitchFamily="2" charset="2"/>
              </a:rPr>
              <a:t>”, non-</a:t>
            </a:r>
            <a:r>
              <a:rPr lang="da-DK" sz="1200" b="0" u="none" kern="1200" baseline="0" noProof="0" dirty="0" err="1" smtClean="0">
                <a:solidFill>
                  <a:schemeClr val="tx1"/>
                </a:solidFill>
                <a:effectLst/>
                <a:latin typeface="+mn-lt"/>
                <a:ea typeface="+mn-ea"/>
                <a:cs typeface="+mn-cs"/>
                <a:sym typeface="Wingdings" panose="05000000000000000000" pitchFamily="2" charset="2"/>
              </a:rPr>
              <a:t>domestic</a:t>
            </a:r>
            <a:r>
              <a:rPr lang="da-DK" sz="1200" b="0" u="none" kern="1200" baseline="0" noProof="0" dirty="0" smtClean="0">
                <a:solidFill>
                  <a:schemeClr val="tx1"/>
                </a:solidFill>
                <a:effectLst/>
                <a:latin typeface="+mn-lt"/>
                <a:ea typeface="+mn-ea"/>
                <a:cs typeface="+mn-cs"/>
                <a:sym typeface="Wingdings" panose="05000000000000000000" pitchFamily="2" charset="2"/>
              </a:rPr>
              <a:t> </a:t>
            </a:r>
            <a:r>
              <a:rPr lang="da-DK" sz="1200" b="0" u="none" kern="1200" baseline="0" noProof="0" dirty="0" err="1" smtClean="0">
                <a:solidFill>
                  <a:schemeClr val="tx1"/>
                </a:solidFill>
                <a:effectLst/>
                <a:latin typeface="+mn-lt"/>
                <a:ea typeface="+mn-ea"/>
                <a:cs typeface="+mn-cs"/>
                <a:sym typeface="Wingdings" panose="05000000000000000000" pitchFamily="2" charset="2"/>
              </a:rPr>
              <a:t>influence</a:t>
            </a:r>
            <a:r>
              <a:rPr lang="da-DK" sz="1200" b="0" u="none" kern="1200" baseline="0" noProof="0" dirty="0" smtClean="0">
                <a:solidFill>
                  <a:schemeClr val="tx1"/>
                </a:solidFill>
                <a:effectLst/>
                <a:latin typeface="+mn-lt"/>
                <a:ea typeface="+mn-ea"/>
                <a:cs typeface="+mn-cs"/>
                <a:sym typeface="Wingdings" panose="05000000000000000000" pitchFamily="2" charset="2"/>
              </a:rPr>
              <a:t>)</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u="none" kern="1200" baseline="0" noProof="0" dirty="0" err="1" smtClean="0">
                <a:solidFill>
                  <a:schemeClr val="tx1"/>
                </a:solidFill>
                <a:effectLst/>
                <a:latin typeface="+mn-lt"/>
                <a:ea typeface="+mn-ea"/>
                <a:cs typeface="+mn-cs"/>
                <a:sym typeface="Wingdings" panose="05000000000000000000" pitchFamily="2" charset="2"/>
              </a:rPr>
              <a:t>Potentially</a:t>
            </a:r>
            <a:r>
              <a:rPr lang="da-DK" sz="1200" b="0" u="none" kern="1200" baseline="0" noProof="0" dirty="0" smtClean="0">
                <a:solidFill>
                  <a:schemeClr val="tx1"/>
                </a:solidFill>
                <a:effectLst/>
                <a:latin typeface="+mn-lt"/>
                <a:ea typeface="+mn-ea"/>
                <a:cs typeface="+mn-cs"/>
                <a:sym typeface="Wingdings" panose="05000000000000000000" pitchFamily="2" charset="2"/>
              </a:rPr>
              <a:t> </a:t>
            </a:r>
            <a:r>
              <a:rPr lang="da-DK" sz="1200" b="0" u="none" kern="1200" baseline="0" noProof="0" dirty="0" err="1" smtClean="0">
                <a:solidFill>
                  <a:schemeClr val="tx1"/>
                </a:solidFill>
                <a:effectLst/>
                <a:latin typeface="+mn-lt"/>
                <a:ea typeface="+mn-ea"/>
                <a:cs typeface="+mn-cs"/>
                <a:sym typeface="Wingdings" panose="05000000000000000000" pitchFamily="2" charset="2"/>
              </a:rPr>
              <a:t>legally</a:t>
            </a:r>
            <a:r>
              <a:rPr lang="da-DK" sz="1200" b="0" u="none" kern="1200" baseline="0" noProof="0" dirty="0" smtClean="0">
                <a:solidFill>
                  <a:schemeClr val="tx1"/>
                </a:solidFill>
                <a:effectLst/>
                <a:latin typeface="+mn-lt"/>
                <a:ea typeface="+mn-ea"/>
                <a:cs typeface="+mn-cs"/>
                <a:sym typeface="Wingdings" panose="05000000000000000000" pitchFamily="2" charset="2"/>
              </a:rPr>
              <a:t> binding, if </a:t>
            </a:r>
            <a:r>
              <a:rPr lang="da-DK" sz="1200" b="0" u="none" kern="1200" baseline="0" noProof="0" dirty="0" err="1" smtClean="0">
                <a:solidFill>
                  <a:schemeClr val="tx1"/>
                </a:solidFill>
                <a:effectLst/>
                <a:latin typeface="+mn-lt"/>
                <a:ea typeface="+mn-ea"/>
                <a:cs typeface="+mn-cs"/>
                <a:sym typeface="Wingdings" panose="05000000000000000000" pitchFamily="2" charset="2"/>
              </a:rPr>
              <a:t>ratified</a:t>
            </a:r>
            <a:r>
              <a:rPr lang="da-DK" sz="1200" b="0" u="none" kern="1200" baseline="0" noProof="0" dirty="0" smtClean="0">
                <a:solidFill>
                  <a:schemeClr val="tx1"/>
                </a:solidFill>
                <a:effectLst/>
                <a:latin typeface="+mn-lt"/>
                <a:ea typeface="+mn-ea"/>
                <a:cs typeface="+mn-cs"/>
                <a:sym typeface="Wingdings" panose="05000000000000000000" pitchFamily="2" charset="2"/>
              </a:rPr>
              <a:t> by </a:t>
            </a:r>
            <a:r>
              <a:rPr lang="da-DK" sz="1200" b="0" u="none" kern="1200" baseline="0" noProof="0" dirty="0" err="1" smtClean="0">
                <a:solidFill>
                  <a:schemeClr val="tx1"/>
                </a:solidFill>
                <a:effectLst/>
                <a:latin typeface="+mn-lt"/>
                <a:ea typeface="+mn-ea"/>
                <a:cs typeface="+mn-cs"/>
                <a:sym typeface="Wingdings" panose="05000000000000000000" pitchFamily="2" charset="2"/>
              </a:rPr>
              <a:t>individual</a:t>
            </a:r>
            <a:r>
              <a:rPr lang="da-DK" sz="1200" b="0" u="none" kern="1200" baseline="0" noProof="0" dirty="0" smtClean="0">
                <a:solidFill>
                  <a:schemeClr val="tx1"/>
                </a:solidFill>
                <a:effectLst/>
                <a:latin typeface="+mn-lt"/>
                <a:ea typeface="+mn-ea"/>
                <a:cs typeface="+mn-cs"/>
                <a:sym typeface="Wingdings" panose="05000000000000000000" pitchFamily="2" charset="2"/>
              </a:rPr>
              <a:t> </a:t>
            </a:r>
            <a:r>
              <a:rPr lang="da-DK" sz="1200" b="0" u="none" kern="1200" baseline="0" noProof="0" dirty="0" err="1" smtClean="0">
                <a:solidFill>
                  <a:schemeClr val="tx1"/>
                </a:solidFill>
                <a:effectLst/>
                <a:latin typeface="+mn-lt"/>
                <a:ea typeface="+mn-ea"/>
                <a:cs typeface="+mn-cs"/>
                <a:sym typeface="Wingdings" panose="05000000000000000000" pitchFamily="2" charset="2"/>
              </a:rPr>
              <a:t>member-states</a:t>
            </a:r>
            <a:endParaRPr lang="da-DK" sz="1200" b="0" u="none" kern="1200" baseline="0" noProof="0" dirty="0" smtClean="0">
              <a:solidFill>
                <a:schemeClr val="tx1"/>
              </a:solidFill>
              <a:effectLst/>
              <a:latin typeface="+mn-lt"/>
              <a:ea typeface="+mn-ea"/>
              <a:cs typeface="+mn-cs"/>
              <a:sym typeface="Wingdings" panose="05000000000000000000" pitchFamily="2" charset="2"/>
            </a:endParaRP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u="none" kern="1200" baseline="0" noProof="0" dirty="0" err="1" smtClean="0">
                <a:solidFill>
                  <a:schemeClr val="tx1"/>
                </a:solidFill>
                <a:effectLst/>
                <a:latin typeface="+mn-lt"/>
                <a:ea typeface="+mn-ea"/>
                <a:cs typeface="+mn-cs"/>
                <a:sym typeface="Wingdings" panose="05000000000000000000" pitchFamily="2" charset="2"/>
              </a:rPr>
              <a:t>Related</a:t>
            </a:r>
            <a:r>
              <a:rPr lang="da-DK" sz="1200" b="0" u="none" kern="1200" baseline="0" noProof="0" dirty="0" smtClean="0">
                <a:solidFill>
                  <a:schemeClr val="tx1"/>
                </a:solidFill>
                <a:effectLst/>
                <a:latin typeface="+mn-lt"/>
                <a:ea typeface="+mn-ea"/>
                <a:cs typeface="+mn-cs"/>
                <a:sym typeface="Wingdings" panose="05000000000000000000" pitchFamily="2" charset="2"/>
              </a:rPr>
              <a:t> to the </a:t>
            </a:r>
            <a:r>
              <a:rPr lang="da-DK" sz="1200" b="0" u="none" kern="1200" baseline="0" noProof="0" dirty="0" err="1" smtClean="0">
                <a:solidFill>
                  <a:schemeClr val="tx1"/>
                </a:solidFill>
                <a:effectLst/>
                <a:latin typeface="+mn-lt"/>
                <a:ea typeface="+mn-ea"/>
                <a:cs typeface="+mn-cs"/>
                <a:sym typeface="Wingdings" panose="05000000000000000000" pitchFamily="2" charset="2"/>
              </a:rPr>
              <a:t>lack</a:t>
            </a:r>
            <a:r>
              <a:rPr lang="da-DK" sz="1200" b="0" u="none" kern="1200" baseline="0" noProof="0" dirty="0" smtClean="0">
                <a:solidFill>
                  <a:schemeClr val="tx1"/>
                </a:solidFill>
                <a:effectLst/>
                <a:latin typeface="+mn-lt"/>
                <a:ea typeface="+mn-ea"/>
                <a:cs typeface="+mn-cs"/>
                <a:sym typeface="Wingdings" panose="05000000000000000000" pitchFamily="2" charset="2"/>
              </a:rPr>
              <a:t> of </a:t>
            </a:r>
            <a:r>
              <a:rPr lang="da-DK" sz="1200" b="0" u="none" kern="1200" baseline="0" noProof="0" dirty="0" err="1" smtClean="0">
                <a:solidFill>
                  <a:schemeClr val="tx1"/>
                </a:solidFill>
                <a:effectLst/>
                <a:latin typeface="+mn-lt"/>
                <a:ea typeface="+mn-ea"/>
                <a:cs typeface="+mn-cs"/>
                <a:sym typeface="Wingdings" panose="05000000000000000000" pitchFamily="2" charset="2"/>
              </a:rPr>
              <a:t>labelling</a:t>
            </a:r>
            <a:r>
              <a:rPr lang="da-DK" sz="1200" b="0" u="none" kern="1200" baseline="0" noProof="0" dirty="0" smtClean="0">
                <a:solidFill>
                  <a:schemeClr val="tx1"/>
                </a:solidFill>
                <a:effectLst/>
                <a:latin typeface="+mn-lt"/>
                <a:ea typeface="+mn-ea"/>
                <a:cs typeface="+mn-cs"/>
                <a:sym typeface="Wingdings" panose="05000000000000000000" pitchFamily="2" charset="2"/>
              </a:rPr>
              <a:t>, the EU </a:t>
            </a:r>
            <a:r>
              <a:rPr lang="da-DK" sz="1200" b="0" u="none" kern="1200" baseline="0" noProof="0" dirty="0" err="1" smtClean="0">
                <a:solidFill>
                  <a:schemeClr val="tx1"/>
                </a:solidFill>
                <a:effectLst/>
                <a:latin typeface="+mn-lt"/>
                <a:ea typeface="+mn-ea"/>
                <a:cs typeface="+mn-cs"/>
                <a:sym typeface="Wingdings" panose="05000000000000000000" pitchFamily="2" charset="2"/>
              </a:rPr>
              <a:t>introduced</a:t>
            </a:r>
            <a:r>
              <a:rPr lang="da-DK" sz="1200" b="0" u="none" kern="1200" baseline="0" noProof="0" dirty="0" smtClean="0">
                <a:solidFill>
                  <a:schemeClr val="tx1"/>
                </a:solidFill>
                <a:effectLst/>
                <a:latin typeface="+mn-lt"/>
                <a:ea typeface="+mn-ea"/>
                <a:cs typeface="+mn-cs"/>
                <a:sym typeface="Wingdings" panose="05000000000000000000" pitchFamily="2" charset="2"/>
              </a:rPr>
              <a:t> a </a:t>
            </a:r>
            <a:r>
              <a:rPr lang="da-DK" sz="1200" b="0" u="none" kern="1200" baseline="0" noProof="0" dirty="0" err="1" smtClean="0">
                <a:solidFill>
                  <a:schemeClr val="tx1"/>
                </a:solidFill>
                <a:effectLst/>
                <a:latin typeface="+mn-lt"/>
                <a:ea typeface="+mn-ea"/>
                <a:cs typeface="+mn-cs"/>
                <a:sym typeface="Wingdings" panose="05000000000000000000" pitchFamily="2" charset="2"/>
              </a:rPr>
              <a:t>law</a:t>
            </a:r>
            <a:r>
              <a:rPr lang="da-DK" sz="1200" b="0" u="none" kern="1200" baseline="0" noProof="0" dirty="0" smtClean="0">
                <a:solidFill>
                  <a:schemeClr val="tx1"/>
                </a:solidFill>
                <a:effectLst/>
                <a:latin typeface="+mn-lt"/>
                <a:ea typeface="+mn-ea"/>
                <a:cs typeface="+mn-cs"/>
                <a:sym typeface="Wingdings" panose="05000000000000000000" pitchFamily="2" charset="2"/>
              </a:rPr>
              <a:t> on </a:t>
            </a:r>
            <a:r>
              <a:rPr lang="da-DK" sz="1200" b="0" u="none" kern="1200" baseline="0" noProof="0" dirty="0" err="1" smtClean="0">
                <a:solidFill>
                  <a:schemeClr val="tx1"/>
                </a:solidFill>
                <a:effectLst/>
                <a:latin typeface="+mn-lt"/>
                <a:ea typeface="+mn-ea"/>
                <a:cs typeface="+mn-cs"/>
                <a:sym typeface="Wingdings" panose="05000000000000000000" pitchFamily="2" charset="2"/>
              </a:rPr>
              <a:t>food</a:t>
            </a:r>
            <a:r>
              <a:rPr lang="da-DK" sz="1200" b="0" u="none" kern="1200" baseline="0" noProof="0" dirty="0" smtClean="0">
                <a:solidFill>
                  <a:schemeClr val="tx1"/>
                </a:solidFill>
                <a:effectLst/>
                <a:latin typeface="+mn-lt"/>
                <a:ea typeface="+mn-ea"/>
                <a:cs typeface="+mn-cs"/>
                <a:sym typeface="Wingdings" panose="05000000000000000000" pitchFamily="2" charset="2"/>
              </a:rPr>
              <a:t> information to </a:t>
            </a:r>
            <a:r>
              <a:rPr lang="da-DK" sz="1200" b="0" u="none" kern="1200" baseline="0" noProof="0" dirty="0" err="1" smtClean="0">
                <a:solidFill>
                  <a:schemeClr val="tx1"/>
                </a:solidFill>
                <a:effectLst/>
                <a:latin typeface="+mn-lt"/>
                <a:ea typeface="+mn-ea"/>
                <a:cs typeface="+mn-cs"/>
                <a:sym typeface="Wingdings" panose="05000000000000000000" pitchFamily="2" charset="2"/>
              </a:rPr>
              <a:t>consumers</a:t>
            </a:r>
            <a:r>
              <a:rPr lang="da-DK" sz="1200" b="0" u="none" kern="1200" baseline="0" noProof="0" dirty="0" smtClean="0">
                <a:solidFill>
                  <a:schemeClr val="tx1"/>
                </a:solidFill>
                <a:effectLst/>
                <a:latin typeface="+mn-lt"/>
                <a:ea typeface="+mn-ea"/>
                <a:cs typeface="+mn-cs"/>
                <a:sym typeface="Wingdings" panose="05000000000000000000" pitchFamily="2" charset="2"/>
              </a:rPr>
              <a:t> in 2014 (</a:t>
            </a:r>
            <a:r>
              <a:rPr lang="da-DK" sz="1200" b="1" u="none" kern="1200" baseline="0" noProof="0" dirty="0" err="1" smtClean="0">
                <a:solidFill>
                  <a:schemeClr val="tx1"/>
                </a:solidFill>
                <a:effectLst/>
                <a:latin typeface="+mn-lt"/>
                <a:ea typeface="+mn-ea"/>
                <a:cs typeface="+mn-cs"/>
                <a:sym typeface="Wingdings" panose="05000000000000000000" pitchFamily="2" charset="2"/>
              </a:rPr>
              <a:t>legally</a:t>
            </a:r>
            <a:r>
              <a:rPr lang="da-DK" sz="1200" b="1" u="none" kern="1200" baseline="0" noProof="0" dirty="0" smtClean="0">
                <a:solidFill>
                  <a:schemeClr val="tx1"/>
                </a:solidFill>
                <a:effectLst/>
                <a:latin typeface="+mn-lt"/>
                <a:ea typeface="+mn-ea"/>
                <a:cs typeface="+mn-cs"/>
                <a:sym typeface="Wingdings" panose="05000000000000000000" pitchFamily="2" charset="2"/>
              </a:rPr>
              <a:t> binding</a:t>
            </a:r>
            <a:r>
              <a:rPr lang="da-DK" sz="1200" b="0" u="none" kern="1200" baseline="0" noProof="0" dirty="0" smtClean="0">
                <a:solidFill>
                  <a:schemeClr val="tx1"/>
                </a:solidFill>
                <a:effectLst/>
                <a:latin typeface="+mn-lt"/>
                <a:ea typeface="+mn-ea"/>
                <a:cs typeface="+mn-cs"/>
                <a:sym typeface="Wingdings" panose="05000000000000000000" pitchFamily="2" charset="2"/>
              </a:rPr>
              <a:t>), </a:t>
            </a:r>
            <a:r>
              <a:rPr lang="da-DK" sz="1200" b="0" u="none" kern="1200" baseline="0" noProof="0" dirty="0" err="1" smtClean="0">
                <a:solidFill>
                  <a:schemeClr val="tx1"/>
                </a:solidFill>
                <a:effectLst/>
                <a:latin typeface="+mn-lt"/>
                <a:ea typeface="+mn-ea"/>
                <a:cs typeface="+mn-cs"/>
                <a:sym typeface="Wingdings" panose="05000000000000000000" pitchFamily="2" charset="2"/>
              </a:rPr>
              <a:t>requiring</a:t>
            </a:r>
            <a:r>
              <a:rPr lang="da-DK" sz="1200" b="0" u="none" kern="1200" baseline="0" noProof="0" dirty="0" smtClean="0">
                <a:solidFill>
                  <a:schemeClr val="tx1"/>
                </a:solidFill>
                <a:effectLst/>
                <a:latin typeface="+mn-lt"/>
                <a:ea typeface="+mn-ea"/>
                <a:cs typeface="+mn-cs"/>
                <a:sym typeface="Wingdings" panose="05000000000000000000" pitchFamily="2" charset="2"/>
              </a:rPr>
              <a:t> s</a:t>
            </a:r>
            <a:r>
              <a:rPr lang="en-US" sz="1200" b="0" u="none" kern="1200" baseline="0" noProof="0" dirty="0" err="1" smtClean="0">
                <a:solidFill>
                  <a:schemeClr val="tx1"/>
                </a:solidFill>
                <a:effectLst/>
                <a:latin typeface="+mn-lt"/>
                <a:ea typeface="+mn-ea"/>
                <a:cs typeface="+mn-cs"/>
                <a:sym typeface="Wingdings" panose="05000000000000000000" pitchFamily="2" charset="2"/>
              </a:rPr>
              <a:t>pecific</a:t>
            </a:r>
            <a:r>
              <a:rPr lang="en-US" sz="1200" b="0" u="none" kern="1200" baseline="0" noProof="0" dirty="0" smtClean="0">
                <a:solidFill>
                  <a:schemeClr val="tx1"/>
                </a:solidFill>
                <a:effectLst/>
                <a:latin typeface="+mn-lt"/>
                <a:ea typeface="+mn-ea"/>
                <a:cs typeface="+mn-cs"/>
                <a:sym typeface="Wingdings" panose="05000000000000000000" pitchFamily="2" charset="2"/>
              </a:rPr>
              <a:t> information on the vegetable origin of refined oils and fats  possibly lead to increased use of labelling as consumers may become more aware of the fact that a significant amount of products contain palm oil</a:t>
            </a:r>
            <a:endParaRPr lang="da-DK" sz="1200" b="0" u="none" kern="1200" baseline="0" noProof="0" dirty="0" smtClean="0">
              <a:solidFill>
                <a:schemeClr val="tx1"/>
              </a:solidFill>
              <a:effectLst/>
              <a:latin typeface="+mn-lt"/>
              <a:ea typeface="+mn-ea"/>
              <a:cs typeface="+mn-cs"/>
              <a:sym typeface="Wingdings" panose="05000000000000000000" pitchFamily="2" charset="2"/>
            </a:endParaRP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u="none" kern="1200" baseline="0" noProof="0" dirty="0" err="1" smtClean="0">
                <a:solidFill>
                  <a:schemeClr val="tx1"/>
                </a:solidFill>
                <a:effectLst/>
                <a:latin typeface="+mn-lt"/>
                <a:ea typeface="+mn-ea"/>
                <a:cs typeface="+mn-cs"/>
                <a:sym typeface="Wingdings" panose="05000000000000000000" pitchFamily="2" charset="2"/>
              </a:rPr>
              <a:t>Another</a:t>
            </a:r>
            <a:r>
              <a:rPr lang="da-DK" sz="1200" b="0" u="none" kern="1200" baseline="0" noProof="0" dirty="0" smtClean="0">
                <a:solidFill>
                  <a:schemeClr val="tx1"/>
                </a:solidFill>
                <a:effectLst/>
                <a:latin typeface="+mn-lt"/>
                <a:ea typeface="+mn-ea"/>
                <a:cs typeface="+mn-cs"/>
                <a:sym typeface="Wingdings" panose="05000000000000000000" pitchFamily="2" charset="2"/>
              </a:rPr>
              <a:t> </a:t>
            </a:r>
            <a:r>
              <a:rPr lang="da-DK" sz="1200" b="0" u="none" kern="1200" baseline="0" noProof="0" dirty="0" err="1" smtClean="0">
                <a:solidFill>
                  <a:schemeClr val="tx1"/>
                </a:solidFill>
                <a:effectLst/>
                <a:latin typeface="+mn-lt"/>
                <a:ea typeface="+mn-ea"/>
                <a:cs typeface="+mn-cs"/>
                <a:sym typeface="Wingdings" panose="05000000000000000000" pitchFamily="2" charset="2"/>
              </a:rPr>
              <a:t>example</a:t>
            </a:r>
            <a:r>
              <a:rPr lang="da-DK" sz="1200" b="0" u="none" kern="1200" baseline="0" noProof="0" dirty="0" smtClean="0">
                <a:solidFill>
                  <a:schemeClr val="tx1"/>
                </a:solidFill>
                <a:effectLst/>
                <a:latin typeface="+mn-lt"/>
                <a:ea typeface="+mn-ea"/>
                <a:cs typeface="+mn-cs"/>
                <a:sym typeface="Wingdings" panose="05000000000000000000" pitchFamily="2" charset="2"/>
              </a:rPr>
              <a:t> of </a:t>
            </a:r>
            <a:r>
              <a:rPr lang="da-DK" sz="1200" b="0" u="none" kern="1200" baseline="0" noProof="0" dirty="0" err="1" smtClean="0">
                <a:solidFill>
                  <a:schemeClr val="tx1"/>
                </a:solidFill>
                <a:effectLst/>
                <a:latin typeface="+mn-lt"/>
                <a:ea typeface="+mn-ea"/>
                <a:cs typeface="+mn-cs"/>
                <a:sym typeface="Wingdings" panose="05000000000000000000" pitchFamily="2" charset="2"/>
              </a:rPr>
              <a:t>how</a:t>
            </a:r>
            <a:r>
              <a:rPr lang="da-DK" sz="1200" b="0" u="none" kern="1200" baseline="0" noProof="0" dirty="0" smtClean="0">
                <a:solidFill>
                  <a:schemeClr val="tx1"/>
                </a:solidFill>
                <a:effectLst/>
                <a:latin typeface="+mn-lt"/>
                <a:ea typeface="+mn-ea"/>
                <a:cs typeface="+mn-cs"/>
                <a:sym typeface="Wingdings" panose="05000000000000000000" pitchFamily="2" charset="2"/>
              </a:rPr>
              <a:t> the </a:t>
            </a:r>
            <a:r>
              <a:rPr lang="da-DK" sz="1200" b="0" u="none" kern="1200" baseline="0" noProof="0" dirty="0" err="1" smtClean="0">
                <a:solidFill>
                  <a:schemeClr val="tx1"/>
                </a:solidFill>
                <a:effectLst/>
                <a:latin typeface="+mn-lt"/>
                <a:ea typeface="+mn-ea"/>
                <a:cs typeface="+mn-cs"/>
                <a:sym typeface="Wingdings" panose="05000000000000000000" pitchFamily="2" charset="2"/>
              </a:rPr>
              <a:t>market</a:t>
            </a:r>
            <a:r>
              <a:rPr lang="da-DK" sz="1200" b="0" u="none" kern="1200" baseline="0" noProof="0" dirty="0" smtClean="0">
                <a:solidFill>
                  <a:schemeClr val="tx1"/>
                </a:solidFill>
                <a:effectLst/>
                <a:latin typeface="+mn-lt"/>
                <a:ea typeface="+mn-ea"/>
                <a:cs typeface="+mn-cs"/>
                <a:sym typeface="Wingdings" panose="05000000000000000000" pitchFamily="2" charset="2"/>
              </a:rPr>
              <a:t> for </a:t>
            </a:r>
            <a:r>
              <a:rPr lang="da-DK" sz="1200" b="0" u="none" kern="1200" baseline="0" noProof="0" dirty="0" err="1" smtClean="0">
                <a:solidFill>
                  <a:schemeClr val="tx1"/>
                </a:solidFill>
                <a:effectLst/>
                <a:latin typeface="+mn-lt"/>
                <a:ea typeface="+mn-ea"/>
                <a:cs typeface="+mn-cs"/>
                <a:sym typeface="Wingdings" panose="05000000000000000000" pitchFamily="2" charset="2"/>
              </a:rPr>
              <a:t>sustainable</a:t>
            </a:r>
            <a:r>
              <a:rPr lang="da-DK" sz="1200" b="0" u="none" kern="1200" baseline="0" noProof="0" dirty="0" smtClean="0">
                <a:solidFill>
                  <a:schemeClr val="tx1"/>
                </a:solidFill>
                <a:effectLst/>
                <a:latin typeface="+mn-lt"/>
                <a:ea typeface="+mn-ea"/>
                <a:cs typeface="+mn-cs"/>
                <a:sym typeface="Wingdings" panose="05000000000000000000" pitchFamily="2" charset="2"/>
              </a:rPr>
              <a:t> </a:t>
            </a:r>
            <a:r>
              <a:rPr lang="da-DK" sz="1200" b="0" u="none" kern="1200" baseline="0" noProof="0" dirty="0" err="1" smtClean="0">
                <a:solidFill>
                  <a:schemeClr val="tx1"/>
                </a:solidFill>
                <a:effectLst/>
                <a:latin typeface="+mn-lt"/>
                <a:ea typeface="+mn-ea"/>
                <a:cs typeface="+mn-cs"/>
                <a:sym typeface="Wingdings" panose="05000000000000000000" pitchFamily="2" charset="2"/>
              </a:rPr>
              <a:t>palm</a:t>
            </a:r>
            <a:r>
              <a:rPr lang="da-DK" sz="1200" b="0" u="none" kern="1200" baseline="0" noProof="0" dirty="0" smtClean="0">
                <a:solidFill>
                  <a:schemeClr val="tx1"/>
                </a:solidFill>
                <a:effectLst/>
                <a:latin typeface="+mn-lt"/>
                <a:ea typeface="+mn-ea"/>
                <a:cs typeface="+mn-cs"/>
                <a:sym typeface="Wingdings" panose="05000000000000000000" pitchFamily="2" charset="2"/>
              </a:rPr>
              <a:t> </a:t>
            </a:r>
            <a:r>
              <a:rPr lang="da-DK" sz="1200" b="0" u="none" kern="1200" baseline="0" noProof="0" dirty="0" err="1" smtClean="0">
                <a:solidFill>
                  <a:schemeClr val="tx1"/>
                </a:solidFill>
                <a:effectLst/>
                <a:latin typeface="+mn-lt"/>
                <a:ea typeface="+mn-ea"/>
                <a:cs typeface="+mn-cs"/>
                <a:sym typeface="Wingdings" panose="05000000000000000000" pitchFamily="2" charset="2"/>
              </a:rPr>
              <a:t>oil</a:t>
            </a:r>
            <a:r>
              <a:rPr lang="da-DK" sz="1200" b="0" u="none" kern="1200" baseline="0" noProof="0" dirty="0" smtClean="0">
                <a:solidFill>
                  <a:schemeClr val="tx1"/>
                </a:solidFill>
                <a:effectLst/>
                <a:latin typeface="+mn-lt"/>
                <a:ea typeface="+mn-ea"/>
                <a:cs typeface="+mn-cs"/>
                <a:sym typeface="Wingdings" panose="05000000000000000000" pitchFamily="2" charset="2"/>
              </a:rPr>
              <a:t> is </a:t>
            </a:r>
            <a:r>
              <a:rPr lang="da-DK" sz="1200" b="0" u="none" kern="1200" baseline="0" noProof="0" dirty="0" err="1" smtClean="0">
                <a:solidFill>
                  <a:schemeClr val="tx1"/>
                </a:solidFill>
                <a:effectLst/>
                <a:latin typeface="+mn-lt"/>
                <a:ea typeface="+mn-ea"/>
                <a:cs typeface="+mn-cs"/>
                <a:sym typeface="Wingdings" panose="05000000000000000000" pitchFamily="2" charset="2"/>
              </a:rPr>
              <a:t>may</a:t>
            </a:r>
            <a:r>
              <a:rPr lang="da-DK" sz="1200" b="0" u="none" kern="1200" baseline="0" noProof="0" dirty="0" smtClean="0">
                <a:solidFill>
                  <a:schemeClr val="tx1"/>
                </a:solidFill>
                <a:effectLst/>
                <a:latin typeface="+mn-lt"/>
                <a:ea typeface="+mn-ea"/>
                <a:cs typeface="+mn-cs"/>
                <a:sym typeface="Wingdings" panose="05000000000000000000" pitchFamily="2" charset="2"/>
              </a:rPr>
              <a:t> </a:t>
            </a:r>
            <a:r>
              <a:rPr lang="da-DK" sz="1200" b="0" u="none" kern="1200" baseline="0" noProof="0" dirty="0" err="1" smtClean="0">
                <a:solidFill>
                  <a:schemeClr val="tx1"/>
                </a:solidFill>
                <a:effectLst/>
                <a:latin typeface="+mn-lt"/>
                <a:ea typeface="+mn-ea"/>
                <a:cs typeface="+mn-cs"/>
                <a:sym typeface="Wingdings" panose="05000000000000000000" pitchFamily="2" charset="2"/>
              </a:rPr>
              <a:t>be</a:t>
            </a:r>
            <a:r>
              <a:rPr lang="da-DK" sz="1200" b="0" u="none" kern="1200" baseline="0" noProof="0" dirty="0" smtClean="0">
                <a:solidFill>
                  <a:schemeClr val="tx1"/>
                </a:solidFill>
                <a:effectLst/>
                <a:latin typeface="+mn-lt"/>
                <a:ea typeface="+mn-ea"/>
                <a:cs typeface="+mn-cs"/>
                <a:sym typeface="Wingdings" panose="05000000000000000000" pitchFamily="2" charset="2"/>
              </a:rPr>
              <a:t> </a:t>
            </a:r>
            <a:r>
              <a:rPr lang="da-DK" sz="1200" b="0" u="none" kern="1200" baseline="0" noProof="0" dirty="0" err="1" smtClean="0">
                <a:solidFill>
                  <a:schemeClr val="tx1"/>
                </a:solidFill>
                <a:effectLst/>
                <a:latin typeface="+mn-lt"/>
                <a:ea typeface="+mn-ea"/>
                <a:cs typeface="+mn-cs"/>
                <a:sym typeface="Wingdings" panose="05000000000000000000" pitchFamily="2" charset="2"/>
              </a:rPr>
              <a:t>influenced</a:t>
            </a:r>
            <a:r>
              <a:rPr lang="da-DK" sz="1200" b="0" u="none" kern="1200" baseline="0" noProof="0" dirty="0" smtClean="0">
                <a:solidFill>
                  <a:schemeClr val="tx1"/>
                </a:solidFill>
                <a:effectLst/>
                <a:latin typeface="+mn-lt"/>
                <a:ea typeface="+mn-ea"/>
                <a:cs typeface="+mn-cs"/>
                <a:sym typeface="Wingdings" panose="05000000000000000000" pitchFamily="2" charset="2"/>
              </a:rPr>
              <a:t> by the EU is the 2017 resolution on </a:t>
            </a:r>
            <a:r>
              <a:rPr lang="da-DK" sz="1200" b="0" u="none" kern="1200" baseline="0" noProof="0" dirty="0" err="1" smtClean="0">
                <a:solidFill>
                  <a:schemeClr val="tx1"/>
                </a:solidFill>
                <a:effectLst/>
                <a:latin typeface="+mn-lt"/>
                <a:ea typeface="+mn-ea"/>
                <a:cs typeface="+mn-cs"/>
                <a:sym typeface="Wingdings" panose="05000000000000000000" pitchFamily="2" charset="2"/>
              </a:rPr>
              <a:t>palm</a:t>
            </a:r>
            <a:r>
              <a:rPr lang="da-DK" sz="1200" b="0" u="none" kern="1200" baseline="0" noProof="0" dirty="0" smtClean="0">
                <a:solidFill>
                  <a:schemeClr val="tx1"/>
                </a:solidFill>
                <a:effectLst/>
                <a:latin typeface="+mn-lt"/>
                <a:ea typeface="+mn-ea"/>
                <a:cs typeface="+mn-cs"/>
                <a:sym typeface="Wingdings" panose="05000000000000000000" pitchFamily="2" charset="2"/>
              </a:rPr>
              <a:t> </a:t>
            </a:r>
            <a:r>
              <a:rPr lang="da-DK" sz="1200" b="0" u="none" kern="1200" baseline="0" noProof="0" dirty="0" err="1" smtClean="0">
                <a:solidFill>
                  <a:schemeClr val="tx1"/>
                </a:solidFill>
                <a:effectLst/>
                <a:latin typeface="+mn-lt"/>
                <a:ea typeface="+mn-ea"/>
                <a:cs typeface="+mn-cs"/>
                <a:sym typeface="Wingdings" panose="05000000000000000000" pitchFamily="2" charset="2"/>
              </a:rPr>
              <a:t>oil</a:t>
            </a:r>
            <a:r>
              <a:rPr lang="da-DK" sz="1200" b="0" u="none" kern="1200" baseline="0" noProof="0" dirty="0" smtClean="0">
                <a:solidFill>
                  <a:schemeClr val="tx1"/>
                </a:solidFill>
                <a:effectLst/>
                <a:latin typeface="+mn-lt"/>
                <a:ea typeface="+mn-ea"/>
                <a:cs typeface="+mn-cs"/>
                <a:sym typeface="Wingdings" panose="05000000000000000000" pitchFamily="2" charset="2"/>
              </a:rPr>
              <a:t> and </a:t>
            </a:r>
            <a:r>
              <a:rPr lang="da-DK" sz="1200" b="0" u="none" kern="1200" baseline="0" noProof="0" dirty="0" err="1" smtClean="0">
                <a:solidFill>
                  <a:schemeClr val="tx1"/>
                </a:solidFill>
                <a:effectLst/>
                <a:latin typeface="+mn-lt"/>
                <a:ea typeface="+mn-ea"/>
                <a:cs typeface="+mn-cs"/>
                <a:sym typeface="Wingdings" panose="05000000000000000000" pitchFamily="2" charset="2"/>
              </a:rPr>
              <a:t>deforestaion</a:t>
            </a:r>
            <a:r>
              <a:rPr lang="da-DK" sz="1200" b="0" u="none" kern="1200" baseline="0" noProof="0" dirty="0" smtClean="0">
                <a:solidFill>
                  <a:schemeClr val="tx1"/>
                </a:solidFill>
                <a:effectLst/>
                <a:latin typeface="+mn-lt"/>
                <a:ea typeface="+mn-ea"/>
                <a:cs typeface="+mn-cs"/>
                <a:sym typeface="Wingdings" panose="05000000000000000000" pitchFamily="2" charset="2"/>
              </a:rPr>
              <a:t> of </a:t>
            </a:r>
            <a:r>
              <a:rPr lang="da-DK" sz="1200" b="0" u="none" kern="1200" baseline="0" noProof="0" dirty="0" err="1" smtClean="0">
                <a:solidFill>
                  <a:schemeClr val="tx1"/>
                </a:solidFill>
                <a:effectLst/>
                <a:latin typeface="+mn-lt"/>
                <a:ea typeface="+mn-ea"/>
                <a:cs typeface="+mn-cs"/>
                <a:sym typeface="Wingdings" panose="05000000000000000000" pitchFamily="2" charset="2"/>
              </a:rPr>
              <a:t>rainforests</a:t>
            </a:r>
            <a:endParaRPr lang="da-DK" sz="1200" b="0" u="none" kern="1200" baseline="0" noProof="0" dirty="0" smtClean="0">
              <a:solidFill>
                <a:schemeClr val="tx1"/>
              </a:solidFill>
              <a:effectLst/>
              <a:latin typeface="+mn-lt"/>
              <a:ea typeface="+mn-ea"/>
              <a:cs typeface="+mn-cs"/>
              <a:sym typeface="Wingdings" panose="05000000000000000000" pitchFamily="2" charset="2"/>
            </a:endParaRPr>
          </a:p>
          <a:p>
            <a:pPr marL="15430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u="none" kern="1200" baseline="0" noProof="0" dirty="0" err="1" smtClean="0">
                <a:solidFill>
                  <a:schemeClr val="tx1"/>
                </a:solidFill>
                <a:effectLst/>
                <a:latin typeface="+mn-lt"/>
                <a:ea typeface="+mn-ea"/>
                <a:cs typeface="+mn-cs"/>
                <a:sym typeface="Wingdings" panose="05000000000000000000" pitchFamily="2" charset="2"/>
              </a:rPr>
              <a:t>Key</a:t>
            </a:r>
            <a:r>
              <a:rPr lang="da-DK" sz="1200" b="0" u="none" kern="1200" baseline="0" noProof="0" dirty="0" smtClean="0">
                <a:solidFill>
                  <a:schemeClr val="tx1"/>
                </a:solidFill>
                <a:effectLst/>
                <a:latin typeface="+mn-lt"/>
                <a:ea typeface="+mn-ea"/>
                <a:cs typeface="+mn-cs"/>
                <a:sym typeface="Wingdings" panose="05000000000000000000" pitchFamily="2" charset="2"/>
              </a:rPr>
              <a:t> points </a:t>
            </a:r>
            <a:r>
              <a:rPr lang="da-DK" sz="1200" b="0" u="none" kern="1200" baseline="0" noProof="0" dirty="0" err="1" smtClean="0">
                <a:solidFill>
                  <a:schemeClr val="tx1"/>
                </a:solidFill>
                <a:effectLst/>
                <a:latin typeface="+mn-lt"/>
                <a:ea typeface="+mn-ea"/>
                <a:cs typeface="+mn-cs"/>
                <a:sym typeface="Wingdings" panose="05000000000000000000" pitchFamily="2" charset="2"/>
              </a:rPr>
              <a:t>include</a:t>
            </a:r>
            <a:r>
              <a:rPr lang="da-DK" sz="1200" b="0" u="none" kern="1200" baseline="0" noProof="0" dirty="0" smtClean="0">
                <a:solidFill>
                  <a:schemeClr val="tx1"/>
                </a:solidFill>
                <a:effectLst/>
                <a:latin typeface="+mn-lt"/>
                <a:ea typeface="+mn-ea"/>
                <a:cs typeface="+mn-cs"/>
                <a:sym typeface="Wingdings" panose="05000000000000000000" pitchFamily="2" charset="2"/>
              </a:rPr>
              <a:t>, inter </a:t>
            </a:r>
            <a:r>
              <a:rPr lang="da-DK" sz="1200" b="0" u="none" kern="1200" baseline="0" noProof="0" dirty="0" err="1" smtClean="0">
                <a:solidFill>
                  <a:schemeClr val="tx1"/>
                </a:solidFill>
                <a:effectLst/>
                <a:latin typeface="+mn-lt"/>
                <a:ea typeface="+mn-ea"/>
                <a:cs typeface="+mn-cs"/>
                <a:sym typeface="Wingdings" panose="05000000000000000000" pitchFamily="2" charset="2"/>
              </a:rPr>
              <a:t>alia</a:t>
            </a:r>
            <a:r>
              <a:rPr lang="da-DK" sz="1200" b="0" u="none" kern="1200" baseline="0" noProof="0" dirty="0" smtClean="0">
                <a:solidFill>
                  <a:schemeClr val="tx1"/>
                </a:solidFill>
                <a:effectLst/>
                <a:latin typeface="+mn-lt"/>
                <a:ea typeface="+mn-ea"/>
                <a:cs typeface="+mn-cs"/>
                <a:sym typeface="Wingdings" panose="05000000000000000000" pitchFamily="2" charset="2"/>
              </a:rPr>
              <a:t> (highlight as relevant):</a:t>
            </a:r>
          </a:p>
          <a:p>
            <a:pPr marL="2000250" marR="0" lvl="4"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kern="1200" dirty="0" smtClean="0">
                <a:solidFill>
                  <a:schemeClr val="tx1"/>
                </a:solidFill>
                <a:effectLst/>
                <a:latin typeface="+mn-lt"/>
                <a:ea typeface="+mn-ea"/>
                <a:cs typeface="+mn-cs"/>
              </a:rPr>
              <a:t>information campaigns</a:t>
            </a:r>
            <a:r>
              <a:rPr lang="en-US" sz="1200" b="0" i="0" kern="1200" dirty="0" smtClean="0">
                <a:solidFill>
                  <a:schemeClr val="tx1"/>
                </a:solidFill>
                <a:effectLst/>
                <a:latin typeface="+mn-lt"/>
                <a:ea typeface="+mn-ea"/>
                <a:cs typeface="+mn-cs"/>
              </a:rPr>
              <a:t> on the positive environmental, social and political consequences of sustainable palm oil production;</a:t>
            </a:r>
          </a:p>
          <a:p>
            <a:pPr marL="2000250" marR="0" lvl="4"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the introduction of </a:t>
            </a:r>
            <a:r>
              <a:rPr lang="en-US" sz="1200" b="1" i="0" kern="1200" dirty="0" smtClean="0">
                <a:solidFill>
                  <a:schemeClr val="tx1"/>
                </a:solidFill>
                <a:effectLst/>
                <a:latin typeface="+mn-lt"/>
                <a:ea typeface="+mn-ea"/>
                <a:cs typeface="+mn-cs"/>
              </a:rPr>
              <a:t>minimum sustainability criteria for palm oil</a:t>
            </a:r>
            <a:r>
              <a:rPr lang="en-US" sz="1200" b="0" i="0" kern="1200" dirty="0" smtClean="0">
                <a:solidFill>
                  <a:schemeClr val="tx1"/>
                </a:solidFill>
                <a:effectLst/>
                <a:latin typeface="+mn-lt"/>
                <a:ea typeface="+mn-ea"/>
                <a:cs typeface="+mn-cs"/>
              </a:rPr>
              <a:t> and products containing palm oil that enter the EU market, making sure that palm oil in the EU;</a:t>
            </a:r>
          </a:p>
          <a:p>
            <a:pPr marL="2000250" marR="0" lvl="4"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the enhancement of </a:t>
            </a:r>
            <a:r>
              <a:rPr lang="en-US" sz="1200" b="1" i="0" kern="1200" dirty="0" smtClean="0">
                <a:solidFill>
                  <a:schemeClr val="tx1"/>
                </a:solidFill>
                <a:effectLst/>
                <a:latin typeface="+mn-lt"/>
                <a:ea typeface="+mn-ea"/>
                <a:cs typeface="+mn-cs"/>
              </a:rPr>
              <a:t>traceability</a:t>
            </a:r>
            <a:r>
              <a:rPr lang="en-US" sz="1200" b="0" i="0" kern="1200" dirty="0" smtClean="0">
                <a:solidFill>
                  <a:schemeClr val="tx1"/>
                </a:solidFill>
                <a:effectLst/>
                <a:latin typeface="+mn-lt"/>
                <a:ea typeface="+mn-ea"/>
                <a:cs typeface="+mn-cs"/>
              </a:rPr>
              <a:t> of palm oil imported into the EU;</a:t>
            </a:r>
          </a:p>
          <a:p>
            <a:pPr marL="2000250" marR="0" lvl="4"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the endorsement of the need, as part of the dialogue with those countries, to impose a freeze on the area under oil palm cultivation, including by introducing a moratorium on new concessions;</a:t>
            </a:r>
          </a:p>
          <a:p>
            <a:pPr marL="2000250" marR="0" lvl="4"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the implementation of effective corporate social and environmental responsibility measures for all producing companies;</a:t>
            </a:r>
          </a:p>
          <a:p>
            <a:pPr marL="2000250" marR="0" lvl="4"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working closely with other significant consumers of palm oil, such as China, India and the producing countries, so as to raise their awareness and to explore common solutions to the problem of tropical deforestation and forest degradation;</a:t>
            </a:r>
          </a:p>
          <a:p>
            <a:pPr marL="2000250" marR="0" lvl="4"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the introduction of obligatory requirements </a:t>
            </a:r>
            <a:r>
              <a:rPr lang="en-US" sz="1200" b="0" i="0" kern="1200" dirty="0" err="1" smtClean="0">
                <a:solidFill>
                  <a:schemeClr val="tx1"/>
                </a:solidFill>
                <a:effectLst/>
                <a:latin typeface="+mn-lt"/>
                <a:ea typeface="+mn-ea"/>
                <a:cs typeface="+mn-cs"/>
              </a:rPr>
              <a:t>favouring</a:t>
            </a:r>
            <a:r>
              <a:rPr lang="en-US" sz="1200" b="0" i="0" kern="1200" dirty="0" smtClean="0">
                <a:solidFill>
                  <a:schemeClr val="tx1"/>
                </a:solidFill>
                <a:effectLst/>
                <a:latin typeface="+mn-lt"/>
                <a:ea typeface="+mn-ea"/>
                <a:cs typeface="+mn-cs"/>
              </a:rPr>
              <a:t> sustainable palm oil in all national public procurement procedures.</a:t>
            </a:r>
          </a:p>
          <a:p>
            <a:pPr marL="15430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i="0" kern="1200" dirty="0" err="1" smtClean="0">
                <a:solidFill>
                  <a:schemeClr val="tx1"/>
                </a:solidFill>
                <a:effectLst/>
                <a:latin typeface="+mn-lt"/>
                <a:ea typeface="+mn-ea"/>
                <a:cs typeface="+mn-cs"/>
              </a:rPr>
              <a:t>Important</a:t>
            </a:r>
            <a:r>
              <a:rPr lang="da-DK" sz="1200" b="0" i="0" kern="1200" dirty="0" smtClean="0">
                <a:solidFill>
                  <a:schemeClr val="tx1"/>
                </a:solidFill>
                <a:effectLst/>
                <a:latin typeface="+mn-lt"/>
                <a:ea typeface="+mn-ea"/>
                <a:cs typeface="+mn-cs"/>
              </a:rPr>
              <a:t> </a:t>
            </a:r>
            <a:r>
              <a:rPr lang="da-DK" sz="1200" b="0" i="0" kern="1200" dirty="0" err="1" smtClean="0">
                <a:solidFill>
                  <a:schemeClr val="tx1"/>
                </a:solidFill>
                <a:effectLst/>
                <a:latin typeface="+mn-lt"/>
                <a:ea typeface="+mn-ea"/>
                <a:cs typeface="+mn-cs"/>
              </a:rPr>
              <a:t>because</a:t>
            </a:r>
            <a:r>
              <a:rPr lang="da-DK"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46 % of total palm oil imported by the EU is used for the production of biofuels</a:t>
            </a:r>
          </a:p>
          <a:p>
            <a:pPr marL="15430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i="0" kern="1200" dirty="0" err="1" smtClean="0">
                <a:solidFill>
                  <a:schemeClr val="tx1"/>
                </a:solidFill>
                <a:effectLst/>
                <a:latin typeface="+mn-lt"/>
                <a:ea typeface="+mn-ea"/>
                <a:cs typeface="+mn-cs"/>
              </a:rPr>
              <a:t>However</a:t>
            </a:r>
            <a:r>
              <a:rPr lang="da-DK" sz="1200" b="0" i="0" kern="1200" dirty="0" smtClean="0">
                <a:solidFill>
                  <a:schemeClr val="tx1"/>
                </a:solidFill>
                <a:effectLst/>
                <a:latin typeface="+mn-lt"/>
                <a:ea typeface="+mn-ea"/>
                <a:cs typeface="+mn-cs"/>
              </a:rPr>
              <a:t>, the EU</a:t>
            </a:r>
            <a:r>
              <a:rPr lang="da-DK" sz="1200" b="0" i="0" kern="1200" baseline="0" dirty="0" smtClean="0">
                <a:solidFill>
                  <a:schemeClr val="tx1"/>
                </a:solidFill>
                <a:effectLst/>
                <a:latin typeface="+mn-lt"/>
                <a:ea typeface="+mn-ea"/>
                <a:cs typeface="+mn-cs"/>
              </a:rPr>
              <a:t> </a:t>
            </a:r>
            <a:r>
              <a:rPr lang="da-DK" sz="1200" b="0" i="0" kern="1200" baseline="0" dirty="0" err="1" smtClean="0">
                <a:solidFill>
                  <a:schemeClr val="tx1"/>
                </a:solidFill>
                <a:effectLst/>
                <a:latin typeface="+mn-lt"/>
                <a:ea typeface="+mn-ea"/>
                <a:cs typeface="+mn-cs"/>
              </a:rPr>
              <a:t>does</a:t>
            </a:r>
            <a:r>
              <a:rPr lang="da-DK" sz="1200" b="0" i="0" kern="1200" baseline="0" dirty="0" smtClean="0">
                <a:solidFill>
                  <a:schemeClr val="tx1"/>
                </a:solidFill>
                <a:effectLst/>
                <a:latin typeface="+mn-lt"/>
                <a:ea typeface="+mn-ea"/>
                <a:cs typeface="+mn-cs"/>
              </a:rPr>
              <a:t> not support a ban, but </a:t>
            </a:r>
            <a:r>
              <a:rPr lang="da-DK" sz="1200" b="0" i="0" kern="1200" baseline="0" dirty="0" err="1" smtClean="0">
                <a:solidFill>
                  <a:schemeClr val="tx1"/>
                </a:solidFill>
                <a:effectLst/>
                <a:latin typeface="+mn-lt"/>
                <a:ea typeface="+mn-ea"/>
                <a:cs typeface="+mn-cs"/>
              </a:rPr>
              <a:t>seek</a:t>
            </a:r>
            <a:r>
              <a:rPr lang="da-DK" sz="1200" b="0" i="0" kern="1200" baseline="0" dirty="0" smtClean="0">
                <a:solidFill>
                  <a:schemeClr val="tx1"/>
                </a:solidFill>
                <a:effectLst/>
                <a:latin typeface="+mn-lt"/>
                <a:ea typeface="+mn-ea"/>
                <a:cs typeface="+mn-cs"/>
              </a:rPr>
              <a:t> to </a:t>
            </a:r>
            <a:r>
              <a:rPr lang="da-DK" sz="1200" b="0" i="0" kern="1200" baseline="0" dirty="0" err="1" smtClean="0">
                <a:solidFill>
                  <a:schemeClr val="tx1"/>
                </a:solidFill>
                <a:effectLst/>
                <a:latin typeface="+mn-lt"/>
                <a:ea typeface="+mn-ea"/>
                <a:cs typeface="+mn-cs"/>
              </a:rPr>
              <a:t>take</a:t>
            </a:r>
            <a:r>
              <a:rPr lang="da-DK" sz="1200" b="0" i="0" kern="1200" baseline="0" dirty="0" smtClean="0">
                <a:solidFill>
                  <a:schemeClr val="tx1"/>
                </a:solidFill>
                <a:effectLst/>
                <a:latin typeface="+mn-lt"/>
                <a:ea typeface="+mn-ea"/>
                <a:cs typeface="+mn-cs"/>
              </a:rPr>
              <a:t> measure to </a:t>
            </a:r>
            <a:r>
              <a:rPr lang="en-US" sz="1200" b="1" i="0" kern="1200" dirty="0" smtClean="0">
                <a:solidFill>
                  <a:schemeClr val="tx1"/>
                </a:solidFill>
                <a:effectLst/>
                <a:latin typeface="+mn-lt"/>
                <a:ea typeface="+mn-ea"/>
                <a:cs typeface="+mn-cs"/>
              </a:rPr>
              <a:t>phase out the use of vegetable oils that drive </a:t>
            </a:r>
            <a:r>
              <a:rPr lang="en-US" sz="1200" b="1" i="0" u="sng" kern="1200" dirty="0" smtClean="0">
                <a:solidFill>
                  <a:schemeClr val="tx1"/>
                </a:solidFill>
                <a:effectLst/>
                <a:latin typeface="+mn-lt"/>
                <a:ea typeface="+mn-ea"/>
                <a:cs typeface="+mn-cs"/>
              </a:rPr>
              <a:t>deforestation</a:t>
            </a:r>
            <a:r>
              <a:rPr lang="en-US" sz="1200" b="0" i="0" kern="1200" dirty="0" smtClean="0">
                <a:solidFill>
                  <a:schemeClr val="tx1"/>
                </a:solidFill>
                <a:effectLst/>
                <a:latin typeface="+mn-lt"/>
                <a:ea typeface="+mn-ea"/>
                <a:cs typeface="+mn-cs"/>
              </a:rPr>
              <a:t>, including palm oil, as a component of biofuels, preferably by 2020</a:t>
            </a:r>
          </a:p>
          <a:p>
            <a:pPr marL="15430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Noted that simply banning or phasing out the use of palm oil may give rise to replacement tropical vegetable oils being used for biofuel production, which would, in all probability, be grown in the same ecologically sensitive regions as palm oil and which may have a much higher impact on biodiversity, land use and greenhouse gas emissions than palm oil itself (e.g.</a:t>
            </a:r>
            <a:r>
              <a:rPr lang="en-US" sz="1200" b="0" i="0" kern="1200" baseline="0" dirty="0" smtClean="0">
                <a:solidFill>
                  <a:schemeClr val="tx1"/>
                </a:solidFill>
                <a:effectLst/>
                <a:latin typeface="+mn-lt"/>
                <a:ea typeface="+mn-ea"/>
                <a:cs typeface="+mn-cs"/>
              </a:rPr>
              <a:t> palm oil cultivation is more effective land use than other types of vegetable oil)</a:t>
            </a:r>
          </a:p>
          <a:p>
            <a:pPr marL="15430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Recommended finding and promoting more </a:t>
            </a:r>
            <a:r>
              <a:rPr lang="en-US" sz="1200" b="1" i="0" kern="1200" dirty="0" smtClean="0">
                <a:solidFill>
                  <a:schemeClr val="tx1"/>
                </a:solidFill>
                <a:effectLst/>
                <a:latin typeface="+mn-lt"/>
                <a:ea typeface="+mn-ea"/>
                <a:cs typeface="+mn-cs"/>
              </a:rPr>
              <a:t>sustainable alternatives for biofuel use</a:t>
            </a:r>
            <a:r>
              <a:rPr lang="en-US" sz="1200" b="0" i="0" kern="1200" dirty="0" smtClean="0">
                <a:solidFill>
                  <a:schemeClr val="tx1"/>
                </a:solidFill>
                <a:effectLst/>
                <a:latin typeface="+mn-lt"/>
                <a:ea typeface="+mn-ea"/>
                <a:cs typeface="+mn-cs"/>
              </a:rPr>
              <a:t>, such as European oils produced from domestically cultivated rape and sunflower seeds</a:t>
            </a:r>
          </a:p>
          <a:p>
            <a:pPr marL="15430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i="0" kern="1200" dirty="0" smtClean="0">
                <a:solidFill>
                  <a:schemeClr val="tx1"/>
                </a:solidFill>
                <a:effectLst/>
                <a:latin typeface="+mn-lt"/>
                <a:ea typeface="+mn-ea"/>
                <a:cs typeface="+mn-cs"/>
              </a:rPr>
              <a:t>As </a:t>
            </a:r>
            <a:r>
              <a:rPr lang="da-DK" sz="1200" b="0" i="0" kern="1200" dirty="0" err="1" smtClean="0">
                <a:solidFill>
                  <a:schemeClr val="tx1"/>
                </a:solidFill>
                <a:effectLst/>
                <a:latin typeface="+mn-lt"/>
                <a:ea typeface="+mn-ea"/>
                <a:cs typeface="+mn-cs"/>
              </a:rPr>
              <a:t>such</a:t>
            </a:r>
            <a:r>
              <a:rPr lang="da-DK" sz="1200" b="0" i="0" kern="1200" dirty="0" smtClean="0">
                <a:solidFill>
                  <a:schemeClr val="tx1"/>
                </a:solidFill>
                <a:effectLst/>
                <a:latin typeface="+mn-lt"/>
                <a:ea typeface="+mn-ea"/>
                <a:cs typeface="+mn-cs"/>
              </a:rPr>
              <a:t>, </a:t>
            </a:r>
            <a:r>
              <a:rPr lang="da-DK" sz="1200" b="0" i="0" kern="1200" dirty="0" err="1" smtClean="0">
                <a:solidFill>
                  <a:schemeClr val="tx1"/>
                </a:solidFill>
                <a:effectLst/>
                <a:latin typeface="+mn-lt"/>
                <a:ea typeface="+mn-ea"/>
                <a:cs typeface="+mn-cs"/>
              </a:rPr>
              <a:t>this</a:t>
            </a:r>
            <a:r>
              <a:rPr lang="da-DK" sz="1200" b="0" i="0" kern="1200" baseline="0" dirty="0" smtClean="0">
                <a:solidFill>
                  <a:schemeClr val="tx1"/>
                </a:solidFill>
                <a:effectLst/>
                <a:latin typeface="+mn-lt"/>
                <a:ea typeface="+mn-ea"/>
                <a:cs typeface="+mn-cs"/>
              </a:rPr>
              <a:t> resolution </a:t>
            </a:r>
            <a:r>
              <a:rPr lang="da-DK" sz="1200" b="0" i="0" kern="1200" baseline="0" dirty="0" err="1" smtClean="0">
                <a:solidFill>
                  <a:schemeClr val="tx1"/>
                </a:solidFill>
                <a:effectLst/>
                <a:latin typeface="+mn-lt"/>
                <a:ea typeface="+mn-ea"/>
                <a:cs typeface="+mn-cs"/>
              </a:rPr>
              <a:t>can</a:t>
            </a:r>
            <a:r>
              <a:rPr lang="da-DK" sz="1200" b="0" i="0" kern="1200" baseline="0" dirty="0" smtClean="0">
                <a:solidFill>
                  <a:schemeClr val="tx1"/>
                </a:solidFill>
                <a:effectLst/>
                <a:latin typeface="+mn-lt"/>
                <a:ea typeface="+mn-ea"/>
                <a:cs typeface="+mn-cs"/>
              </a:rPr>
              <a:t> </a:t>
            </a:r>
            <a:r>
              <a:rPr lang="da-DK" sz="1200" b="0" i="0" kern="1200" baseline="0" dirty="0" err="1" smtClean="0">
                <a:solidFill>
                  <a:schemeClr val="tx1"/>
                </a:solidFill>
                <a:effectLst/>
                <a:latin typeface="+mn-lt"/>
                <a:ea typeface="+mn-ea"/>
                <a:cs typeface="+mn-cs"/>
              </a:rPr>
              <a:t>potentially</a:t>
            </a:r>
            <a:r>
              <a:rPr lang="da-DK" sz="1200" b="0" i="0" kern="1200" baseline="0" dirty="0" smtClean="0">
                <a:solidFill>
                  <a:schemeClr val="tx1"/>
                </a:solidFill>
                <a:effectLst/>
                <a:latin typeface="+mn-lt"/>
                <a:ea typeface="+mn-ea"/>
                <a:cs typeface="+mn-cs"/>
              </a:rPr>
              <a:t> </a:t>
            </a:r>
            <a:r>
              <a:rPr lang="da-DK" sz="1200" b="0" i="0" kern="1200" baseline="0" dirty="0" err="1" smtClean="0">
                <a:solidFill>
                  <a:schemeClr val="tx1"/>
                </a:solidFill>
                <a:effectLst/>
                <a:latin typeface="+mn-lt"/>
                <a:ea typeface="+mn-ea"/>
                <a:cs typeface="+mn-cs"/>
              </a:rPr>
              <a:t>decrease</a:t>
            </a:r>
            <a:r>
              <a:rPr lang="da-DK" sz="1200" b="0" i="0" kern="1200" baseline="0" dirty="0" smtClean="0">
                <a:solidFill>
                  <a:schemeClr val="tx1"/>
                </a:solidFill>
                <a:effectLst/>
                <a:latin typeface="+mn-lt"/>
                <a:ea typeface="+mn-ea"/>
                <a:cs typeface="+mn-cs"/>
              </a:rPr>
              <a:t> the </a:t>
            </a:r>
            <a:r>
              <a:rPr lang="da-DK" sz="1200" b="0" i="0" kern="1200" baseline="0" dirty="0" err="1" smtClean="0">
                <a:solidFill>
                  <a:schemeClr val="tx1"/>
                </a:solidFill>
                <a:effectLst/>
                <a:latin typeface="+mn-lt"/>
                <a:ea typeface="+mn-ea"/>
                <a:cs typeface="+mn-cs"/>
              </a:rPr>
              <a:t>demand</a:t>
            </a:r>
            <a:r>
              <a:rPr lang="da-DK" sz="1200" b="0" i="0" kern="1200" baseline="0" dirty="0" smtClean="0">
                <a:solidFill>
                  <a:schemeClr val="tx1"/>
                </a:solidFill>
                <a:effectLst/>
                <a:latin typeface="+mn-lt"/>
                <a:ea typeface="+mn-ea"/>
                <a:cs typeface="+mn-cs"/>
              </a:rPr>
              <a:t> for </a:t>
            </a:r>
            <a:r>
              <a:rPr lang="da-DK" sz="1200" b="0" i="0" kern="1200" baseline="0" dirty="0" err="1" smtClean="0">
                <a:solidFill>
                  <a:schemeClr val="tx1"/>
                </a:solidFill>
                <a:effectLst/>
                <a:latin typeface="+mn-lt"/>
                <a:ea typeface="+mn-ea"/>
                <a:cs typeface="+mn-cs"/>
              </a:rPr>
              <a:t>palm</a:t>
            </a:r>
            <a:r>
              <a:rPr lang="da-DK" sz="1200" b="0" i="0" kern="1200" baseline="0" dirty="0" smtClean="0">
                <a:solidFill>
                  <a:schemeClr val="tx1"/>
                </a:solidFill>
                <a:effectLst/>
                <a:latin typeface="+mn-lt"/>
                <a:ea typeface="+mn-ea"/>
                <a:cs typeface="+mn-cs"/>
              </a:rPr>
              <a:t> </a:t>
            </a:r>
            <a:r>
              <a:rPr lang="da-DK" sz="1200" b="0" i="0" kern="1200" baseline="0" dirty="0" err="1" smtClean="0">
                <a:solidFill>
                  <a:schemeClr val="tx1"/>
                </a:solidFill>
                <a:effectLst/>
                <a:latin typeface="+mn-lt"/>
                <a:ea typeface="+mn-ea"/>
                <a:cs typeface="+mn-cs"/>
              </a:rPr>
              <a:t>oil</a:t>
            </a:r>
            <a:r>
              <a:rPr lang="da-DK" sz="1200" b="0" i="0" kern="1200" baseline="0" dirty="0" smtClean="0">
                <a:solidFill>
                  <a:schemeClr val="tx1"/>
                </a:solidFill>
                <a:effectLst/>
                <a:latin typeface="+mn-lt"/>
                <a:ea typeface="+mn-ea"/>
                <a:cs typeface="+mn-cs"/>
              </a:rPr>
              <a:t> in general, </a:t>
            </a:r>
            <a:r>
              <a:rPr lang="da-DK" sz="1200" b="0" i="0" kern="1200" baseline="0" dirty="0" err="1" smtClean="0">
                <a:solidFill>
                  <a:schemeClr val="tx1"/>
                </a:solidFill>
                <a:effectLst/>
                <a:latin typeface="+mn-lt"/>
                <a:ea typeface="+mn-ea"/>
                <a:cs typeface="+mn-cs"/>
              </a:rPr>
              <a:t>regardless</a:t>
            </a:r>
            <a:r>
              <a:rPr lang="da-DK" sz="1200" b="0" i="0" kern="1200" baseline="0" dirty="0" smtClean="0">
                <a:solidFill>
                  <a:schemeClr val="tx1"/>
                </a:solidFill>
                <a:effectLst/>
                <a:latin typeface="+mn-lt"/>
                <a:ea typeface="+mn-ea"/>
                <a:cs typeface="+mn-cs"/>
              </a:rPr>
              <a:t> of </a:t>
            </a:r>
            <a:r>
              <a:rPr lang="da-DK" sz="1200" b="0" i="0" kern="1200" baseline="0" dirty="0" err="1" smtClean="0">
                <a:solidFill>
                  <a:schemeClr val="tx1"/>
                </a:solidFill>
                <a:effectLst/>
                <a:latin typeface="+mn-lt"/>
                <a:ea typeface="+mn-ea"/>
                <a:cs typeface="+mn-cs"/>
              </a:rPr>
              <a:t>whether</a:t>
            </a:r>
            <a:r>
              <a:rPr lang="da-DK" sz="1200" b="0" i="0" kern="1200" baseline="0" dirty="0" smtClean="0">
                <a:solidFill>
                  <a:schemeClr val="tx1"/>
                </a:solidFill>
                <a:effectLst/>
                <a:latin typeface="+mn-lt"/>
                <a:ea typeface="+mn-ea"/>
                <a:cs typeface="+mn-cs"/>
              </a:rPr>
              <a:t> it is </a:t>
            </a:r>
            <a:r>
              <a:rPr lang="da-DK" sz="1200" b="0" i="0" kern="1200" baseline="0" dirty="0" err="1" smtClean="0">
                <a:solidFill>
                  <a:schemeClr val="tx1"/>
                </a:solidFill>
                <a:effectLst/>
                <a:latin typeface="+mn-lt"/>
                <a:ea typeface="+mn-ea"/>
                <a:cs typeface="+mn-cs"/>
              </a:rPr>
              <a:t>sustinably</a:t>
            </a:r>
            <a:r>
              <a:rPr lang="da-DK" sz="1200" b="0" i="0" kern="1200" baseline="0" dirty="0" smtClean="0">
                <a:solidFill>
                  <a:schemeClr val="tx1"/>
                </a:solidFill>
                <a:effectLst/>
                <a:latin typeface="+mn-lt"/>
                <a:ea typeface="+mn-ea"/>
                <a:cs typeface="+mn-cs"/>
              </a:rPr>
              <a:t> </a:t>
            </a:r>
            <a:r>
              <a:rPr lang="da-DK" sz="1200" b="0" i="0" kern="1200" baseline="0" dirty="0" err="1" smtClean="0">
                <a:solidFill>
                  <a:schemeClr val="tx1"/>
                </a:solidFill>
                <a:effectLst/>
                <a:latin typeface="+mn-lt"/>
                <a:ea typeface="+mn-ea"/>
                <a:cs typeface="+mn-cs"/>
              </a:rPr>
              <a:t>sourced</a:t>
            </a:r>
            <a:r>
              <a:rPr lang="da-DK" sz="1200" b="0" i="0" kern="1200" baseline="0" dirty="0" smtClean="0">
                <a:solidFill>
                  <a:schemeClr val="tx1"/>
                </a:solidFill>
                <a:effectLst/>
                <a:latin typeface="+mn-lt"/>
                <a:ea typeface="+mn-ea"/>
                <a:cs typeface="+mn-cs"/>
              </a:rPr>
              <a:t> or not </a:t>
            </a:r>
            <a:r>
              <a:rPr lang="da-DK" sz="1200" b="0" i="0" kern="1200" baseline="0" dirty="0" smtClean="0">
                <a:solidFill>
                  <a:schemeClr val="tx1"/>
                </a:solidFill>
                <a:effectLst/>
                <a:latin typeface="+mn-lt"/>
                <a:ea typeface="+mn-ea"/>
                <a:cs typeface="+mn-cs"/>
                <a:sym typeface="Wingdings" panose="05000000000000000000" pitchFamily="2" charset="2"/>
              </a:rPr>
              <a:t> </a:t>
            </a:r>
            <a:r>
              <a:rPr lang="da-DK" sz="1200" b="0" i="0" kern="1200" baseline="0" dirty="0" err="1" smtClean="0">
                <a:solidFill>
                  <a:schemeClr val="tx1"/>
                </a:solidFill>
                <a:effectLst/>
                <a:latin typeface="+mn-lt"/>
                <a:ea typeface="+mn-ea"/>
                <a:cs typeface="+mn-cs"/>
                <a:sym typeface="Wingdings" panose="05000000000000000000" pitchFamily="2" charset="2"/>
              </a:rPr>
              <a:t>however</a:t>
            </a:r>
            <a:r>
              <a:rPr lang="da-DK" sz="1200" b="0" i="0" kern="1200" baseline="0" dirty="0" smtClean="0">
                <a:solidFill>
                  <a:schemeClr val="tx1"/>
                </a:solidFill>
                <a:effectLst/>
                <a:latin typeface="+mn-lt"/>
                <a:ea typeface="+mn-ea"/>
                <a:cs typeface="+mn-cs"/>
                <a:sym typeface="Wingdings" panose="05000000000000000000" pitchFamily="2" charset="2"/>
              </a:rPr>
              <a:t>, </a:t>
            </a:r>
            <a:r>
              <a:rPr lang="da-DK" sz="1200" b="0" i="0" kern="1200" baseline="0" dirty="0" err="1" smtClean="0">
                <a:solidFill>
                  <a:schemeClr val="tx1"/>
                </a:solidFill>
                <a:effectLst/>
                <a:latin typeface="+mn-lt"/>
                <a:ea typeface="+mn-ea"/>
                <a:cs typeface="+mn-cs"/>
                <a:sym typeface="Wingdings" panose="05000000000000000000" pitchFamily="2" charset="2"/>
              </a:rPr>
              <a:t>important</a:t>
            </a:r>
            <a:r>
              <a:rPr lang="da-DK" sz="1200" b="0" i="0" kern="1200" baseline="0" dirty="0" smtClean="0">
                <a:solidFill>
                  <a:schemeClr val="tx1"/>
                </a:solidFill>
                <a:effectLst/>
                <a:latin typeface="+mn-lt"/>
                <a:ea typeface="+mn-ea"/>
                <a:cs typeface="+mn-cs"/>
                <a:sym typeface="Wingdings" panose="05000000000000000000" pitchFamily="2" charset="2"/>
              </a:rPr>
              <a:t> to note </a:t>
            </a:r>
            <a:r>
              <a:rPr lang="da-DK" sz="1200" b="0" i="0" kern="1200" baseline="0" dirty="0" err="1" smtClean="0">
                <a:solidFill>
                  <a:schemeClr val="tx1"/>
                </a:solidFill>
                <a:effectLst/>
                <a:latin typeface="+mn-lt"/>
                <a:ea typeface="+mn-ea"/>
                <a:cs typeface="+mn-cs"/>
                <a:sym typeface="Wingdings" panose="05000000000000000000" pitchFamily="2" charset="2"/>
              </a:rPr>
              <a:t>that</a:t>
            </a:r>
            <a:r>
              <a:rPr lang="da-DK" sz="1200" b="0" i="0" kern="1200" baseline="0" dirty="0" smtClean="0">
                <a:solidFill>
                  <a:schemeClr val="tx1"/>
                </a:solidFill>
                <a:effectLst/>
                <a:latin typeface="+mn-lt"/>
                <a:ea typeface="+mn-ea"/>
                <a:cs typeface="+mn-cs"/>
                <a:sym typeface="Wingdings" panose="05000000000000000000" pitchFamily="2" charset="2"/>
              </a:rPr>
              <a:t> resolutions </a:t>
            </a:r>
            <a:r>
              <a:rPr lang="da-DK" sz="1200" b="0" i="0" kern="1200" baseline="0" dirty="0" err="1" smtClean="0">
                <a:solidFill>
                  <a:schemeClr val="tx1"/>
                </a:solidFill>
                <a:effectLst/>
                <a:latin typeface="+mn-lt"/>
                <a:ea typeface="+mn-ea"/>
                <a:cs typeface="+mn-cs"/>
                <a:sym typeface="Wingdings" panose="05000000000000000000" pitchFamily="2" charset="2"/>
              </a:rPr>
              <a:t>are</a:t>
            </a:r>
            <a:r>
              <a:rPr lang="da-DK" sz="1200" b="0" i="0" kern="1200" baseline="0" dirty="0" smtClean="0">
                <a:solidFill>
                  <a:schemeClr val="tx1"/>
                </a:solidFill>
                <a:effectLst/>
                <a:latin typeface="+mn-lt"/>
                <a:ea typeface="+mn-ea"/>
                <a:cs typeface="+mn-cs"/>
                <a:sym typeface="Wingdings" panose="05000000000000000000" pitchFamily="2" charset="2"/>
              </a:rPr>
              <a:t> not </a:t>
            </a:r>
            <a:r>
              <a:rPr lang="da-DK" sz="1200" b="0" i="0" kern="1200" baseline="0" dirty="0" err="1" smtClean="0">
                <a:solidFill>
                  <a:schemeClr val="tx1"/>
                </a:solidFill>
                <a:effectLst/>
                <a:latin typeface="+mn-lt"/>
                <a:ea typeface="+mn-ea"/>
                <a:cs typeface="+mn-cs"/>
                <a:sym typeface="Wingdings" panose="05000000000000000000" pitchFamily="2" charset="2"/>
              </a:rPr>
              <a:t>legally</a:t>
            </a:r>
            <a:r>
              <a:rPr lang="da-DK" sz="1200" b="0" i="0" kern="1200" baseline="0" dirty="0" smtClean="0">
                <a:solidFill>
                  <a:schemeClr val="tx1"/>
                </a:solidFill>
                <a:effectLst/>
                <a:latin typeface="+mn-lt"/>
                <a:ea typeface="+mn-ea"/>
                <a:cs typeface="+mn-cs"/>
                <a:sym typeface="Wingdings" panose="05000000000000000000" pitchFamily="2" charset="2"/>
              </a:rPr>
              <a:t> binding </a:t>
            </a:r>
            <a:r>
              <a:rPr lang="da-DK" sz="1200" b="0" i="0" kern="1200" baseline="0" dirty="0" err="1" smtClean="0">
                <a:solidFill>
                  <a:schemeClr val="tx1"/>
                </a:solidFill>
                <a:effectLst/>
                <a:latin typeface="+mn-lt"/>
                <a:ea typeface="+mn-ea"/>
                <a:cs typeface="+mn-cs"/>
                <a:sym typeface="Wingdings" panose="05000000000000000000" pitchFamily="2" charset="2"/>
              </a:rPr>
              <a:t>before</a:t>
            </a:r>
            <a:r>
              <a:rPr lang="da-DK" sz="1200" b="0" i="0" kern="1200" baseline="0" dirty="0" smtClean="0">
                <a:solidFill>
                  <a:schemeClr val="tx1"/>
                </a:solidFill>
                <a:effectLst/>
                <a:latin typeface="+mn-lt"/>
                <a:ea typeface="+mn-ea"/>
                <a:cs typeface="+mn-cs"/>
                <a:sym typeface="Wingdings" panose="05000000000000000000" pitchFamily="2" charset="2"/>
              </a:rPr>
              <a:t> </a:t>
            </a:r>
            <a:r>
              <a:rPr lang="da-DK" sz="1200" b="0" i="0" kern="1200" baseline="0" dirty="0" err="1" smtClean="0">
                <a:solidFill>
                  <a:schemeClr val="tx1"/>
                </a:solidFill>
                <a:effectLst/>
                <a:latin typeface="+mn-lt"/>
                <a:ea typeface="+mn-ea"/>
                <a:cs typeface="+mn-cs"/>
                <a:sym typeface="Wingdings" panose="05000000000000000000" pitchFamily="2" charset="2"/>
              </a:rPr>
              <a:t>endorsed</a:t>
            </a:r>
            <a:r>
              <a:rPr lang="da-DK" sz="1200" b="0" i="0" kern="1200" baseline="0" dirty="0" smtClean="0">
                <a:solidFill>
                  <a:schemeClr val="tx1"/>
                </a:solidFill>
                <a:effectLst/>
                <a:latin typeface="+mn-lt"/>
                <a:ea typeface="+mn-ea"/>
                <a:cs typeface="+mn-cs"/>
                <a:sym typeface="Wingdings" panose="05000000000000000000" pitchFamily="2" charset="2"/>
              </a:rPr>
              <a:t> by </a:t>
            </a:r>
            <a:r>
              <a:rPr lang="da-DK" sz="1200" b="0" i="0" kern="1200" baseline="0" dirty="0" err="1" smtClean="0">
                <a:solidFill>
                  <a:schemeClr val="tx1"/>
                </a:solidFill>
                <a:effectLst/>
                <a:latin typeface="+mn-lt"/>
                <a:ea typeface="+mn-ea"/>
                <a:cs typeface="+mn-cs"/>
                <a:sym typeface="Wingdings" panose="05000000000000000000" pitchFamily="2" charset="2"/>
              </a:rPr>
              <a:t>member-states</a:t>
            </a:r>
            <a:endParaRPr lang="en-US" sz="1200" b="0" i="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i="0" kern="1200" dirty="0" err="1" smtClean="0">
                <a:solidFill>
                  <a:schemeClr val="tx1"/>
                </a:solidFill>
                <a:effectLst/>
                <a:latin typeface="+mn-lt"/>
                <a:ea typeface="+mn-ea"/>
                <a:cs typeface="+mn-cs"/>
              </a:rPr>
              <a:t>Conclusion</a:t>
            </a:r>
            <a:endParaRPr lang="da-DK" sz="1200" b="0" i="0" kern="1200" dirty="0" smtClean="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i="0" kern="1200" dirty="0" smtClean="0">
                <a:solidFill>
                  <a:schemeClr val="tx1"/>
                </a:solidFill>
                <a:effectLst/>
                <a:latin typeface="+mn-lt"/>
                <a:ea typeface="+mn-ea"/>
                <a:cs typeface="+mn-cs"/>
              </a:rPr>
              <a:t>In Germany, the </a:t>
            </a:r>
            <a:r>
              <a:rPr lang="da-DK" sz="1200" b="0" i="0" kern="1200" dirty="0" err="1" smtClean="0">
                <a:solidFill>
                  <a:schemeClr val="tx1"/>
                </a:solidFill>
                <a:effectLst/>
                <a:latin typeface="+mn-lt"/>
                <a:ea typeface="+mn-ea"/>
                <a:cs typeface="+mn-cs"/>
              </a:rPr>
              <a:t>different</a:t>
            </a:r>
            <a:r>
              <a:rPr lang="da-DK" sz="1200" b="0" i="0" kern="1200" dirty="0" smtClean="0">
                <a:solidFill>
                  <a:schemeClr val="tx1"/>
                </a:solidFill>
                <a:effectLst/>
                <a:latin typeface="+mn-lt"/>
                <a:ea typeface="+mn-ea"/>
                <a:cs typeface="+mn-cs"/>
              </a:rPr>
              <a:t> </a:t>
            </a:r>
            <a:r>
              <a:rPr lang="da-DK" sz="1200" b="0" i="0" kern="1200" dirty="0" err="1" smtClean="0">
                <a:solidFill>
                  <a:schemeClr val="tx1"/>
                </a:solidFill>
                <a:effectLst/>
                <a:latin typeface="+mn-lt"/>
                <a:ea typeface="+mn-ea"/>
                <a:cs typeface="+mn-cs"/>
              </a:rPr>
              <a:t>stakeholders</a:t>
            </a:r>
            <a:r>
              <a:rPr lang="da-DK" sz="1200" b="0" i="0" kern="1200" dirty="0" smtClean="0">
                <a:solidFill>
                  <a:schemeClr val="tx1"/>
                </a:solidFill>
                <a:effectLst/>
                <a:latin typeface="+mn-lt"/>
                <a:ea typeface="+mn-ea"/>
                <a:cs typeface="+mn-cs"/>
              </a:rPr>
              <a:t> have generally</a:t>
            </a:r>
            <a:r>
              <a:rPr lang="da-DK" sz="1200" b="0" i="0" kern="1200" baseline="0" dirty="0" smtClean="0">
                <a:solidFill>
                  <a:schemeClr val="tx1"/>
                </a:solidFill>
                <a:effectLst/>
                <a:latin typeface="+mn-lt"/>
                <a:ea typeface="+mn-ea"/>
                <a:cs typeface="+mn-cs"/>
              </a:rPr>
              <a:t> </a:t>
            </a:r>
            <a:r>
              <a:rPr lang="da-DK" sz="1200" b="0" i="0" kern="1200" baseline="0" dirty="0" err="1" smtClean="0">
                <a:solidFill>
                  <a:schemeClr val="tx1"/>
                </a:solidFill>
                <a:effectLst/>
                <a:latin typeface="+mn-lt"/>
                <a:ea typeface="+mn-ea"/>
                <a:cs typeface="+mn-cs"/>
              </a:rPr>
              <a:t>favored</a:t>
            </a:r>
            <a:r>
              <a:rPr lang="da-DK" sz="1200" b="0" i="0" kern="1200" baseline="0" dirty="0" smtClean="0">
                <a:solidFill>
                  <a:schemeClr val="tx1"/>
                </a:solidFill>
                <a:effectLst/>
                <a:latin typeface="+mn-lt"/>
                <a:ea typeface="+mn-ea"/>
                <a:cs typeface="+mn-cs"/>
              </a:rPr>
              <a:t> </a:t>
            </a:r>
            <a:r>
              <a:rPr lang="da-DK" sz="1200" b="0" i="0" kern="1200" baseline="0" dirty="0" err="1" smtClean="0">
                <a:solidFill>
                  <a:schemeClr val="tx1"/>
                </a:solidFill>
                <a:effectLst/>
                <a:latin typeface="+mn-lt"/>
                <a:ea typeface="+mn-ea"/>
                <a:cs typeface="+mn-cs"/>
              </a:rPr>
              <a:t>certification</a:t>
            </a:r>
            <a:r>
              <a:rPr lang="da-DK" sz="1200" b="0" i="0" kern="1200" baseline="0" dirty="0" smtClean="0">
                <a:solidFill>
                  <a:schemeClr val="tx1"/>
                </a:solidFill>
                <a:effectLst/>
                <a:latin typeface="+mn-lt"/>
                <a:ea typeface="+mn-ea"/>
                <a:cs typeface="+mn-cs"/>
              </a:rPr>
              <a:t> </a:t>
            </a:r>
            <a:r>
              <a:rPr lang="da-DK" sz="1200" b="0" i="0" kern="1200" baseline="0" dirty="0" err="1" smtClean="0">
                <a:solidFill>
                  <a:schemeClr val="tx1"/>
                </a:solidFill>
                <a:effectLst/>
                <a:latin typeface="+mn-lt"/>
                <a:ea typeface="+mn-ea"/>
                <a:cs typeface="+mn-cs"/>
              </a:rPr>
              <a:t>rather</a:t>
            </a:r>
            <a:r>
              <a:rPr lang="da-DK" sz="1200" b="0" i="0" kern="1200" baseline="0" dirty="0" smtClean="0">
                <a:solidFill>
                  <a:schemeClr val="tx1"/>
                </a:solidFill>
                <a:effectLst/>
                <a:latin typeface="+mn-lt"/>
                <a:ea typeface="+mn-ea"/>
                <a:cs typeface="+mn-cs"/>
              </a:rPr>
              <a:t> </a:t>
            </a:r>
            <a:r>
              <a:rPr lang="da-DK" sz="1200" b="0" i="0" kern="1200" baseline="0" dirty="0" err="1" smtClean="0">
                <a:solidFill>
                  <a:schemeClr val="tx1"/>
                </a:solidFill>
                <a:effectLst/>
                <a:latin typeface="+mn-lt"/>
                <a:ea typeface="+mn-ea"/>
                <a:cs typeface="+mn-cs"/>
              </a:rPr>
              <a:t>than</a:t>
            </a:r>
            <a:r>
              <a:rPr lang="da-DK" sz="1200" b="0" i="0" kern="1200" baseline="0" dirty="0" smtClean="0">
                <a:solidFill>
                  <a:schemeClr val="tx1"/>
                </a:solidFill>
                <a:effectLst/>
                <a:latin typeface="+mn-lt"/>
                <a:ea typeface="+mn-ea"/>
                <a:cs typeface="+mn-cs"/>
              </a:rPr>
              <a:t> a ban or </a:t>
            </a:r>
            <a:r>
              <a:rPr lang="da-DK" sz="1200" b="0" i="0" kern="1200" baseline="0" dirty="0" err="1" smtClean="0">
                <a:solidFill>
                  <a:schemeClr val="tx1"/>
                </a:solidFill>
                <a:effectLst/>
                <a:latin typeface="+mn-lt"/>
                <a:ea typeface="+mn-ea"/>
                <a:cs typeface="+mn-cs"/>
              </a:rPr>
              <a:t>boycott</a:t>
            </a:r>
            <a:endParaRPr lang="da-DK" sz="1200" b="0" i="0" kern="1200" baseline="0" dirty="0" smtClean="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i="0" kern="1200" baseline="0" dirty="0" smtClean="0">
                <a:solidFill>
                  <a:schemeClr val="tx1"/>
                </a:solidFill>
                <a:effectLst/>
                <a:latin typeface="+mn-lt"/>
                <a:ea typeface="+mn-ea"/>
                <a:cs typeface="+mn-cs"/>
              </a:rPr>
              <a:t>This </a:t>
            </a:r>
            <a:r>
              <a:rPr lang="da-DK" sz="1200" b="0" i="0" kern="1200" baseline="0" dirty="0" err="1" smtClean="0">
                <a:solidFill>
                  <a:schemeClr val="tx1"/>
                </a:solidFill>
                <a:effectLst/>
                <a:latin typeface="+mn-lt"/>
                <a:ea typeface="+mn-ea"/>
                <a:cs typeface="+mn-cs"/>
              </a:rPr>
              <a:t>may</a:t>
            </a:r>
            <a:r>
              <a:rPr lang="da-DK" sz="1200" b="0" i="0" kern="1200" baseline="0" dirty="0" smtClean="0">
                <a:solidFill>
                  <a:schemeClr val="tx1"/>
                </a:solidFill>
                <a:effectLst/>
                <a:latin typeface="+mn-lt"/>
                <a:ea typeface="+mn-ea"/>
                <a:cs typeface="+mn-cs"/>
              </a:rPr>
              <a:t> </a:t>
            </a:r>
            <a:r>
              <a:rPr lang="da-DK" sz="1200" b="0" i="0" kern="1200" baseline="0" dirty="0" err="1" smtClean="0">
                <a:solidFill>
                  <a:schemeClr val="tx1"/>
                </a:solidFill>
                <a:effectLst/>
                <a:latin typeface="+mn-lt"/>
                <a:ea typeface="+mn-ea"/>
                <a:cs typeface="+mn-cs"/>
              </a:rPr>
              <a:t>eventually</a:t>
            </a:r>
            <a:r>
              <a:rPr lang="da-DK" sz="1200" b="0" i="0" kern="1200" baseline="0" dirty="0" smtClean="0">
                <a:solidFill>
                  <a:schemeClr val="tx1"/>
                </a:solidFill>
                <a:effectLst/>
                <a:latin typeface="+mn-lt"/>
                <a:ea typeface="+mn-ea"/>
                <a:cs typeface="+mn-cs"/>
              </a:rPr>
              <a:t> </a:t>
            </a:r>
            <a:r>
              <a:rPr lang="da-DK" sz="1200" b="0" i="0" kern="1200" baseline="0" dirty="0" err="1" smtClean="0">
                <a:solidFill>
                  <a:schemeClr val="tx1"/>
                </a:solidFill>
                <a:effectLst/>
                <a:latin typeface="+mn-lt"/>
                <a:ea typeface="+mn-ea"/>
                <a:cs typeface="+mn-cs"/>
              </a:rPr>
              <a:t>helped</a:t>
            </a:r>
            <a:r>
              <a:rPr lang="da-DK" sz="1200" b="0" i="0" kern="1200" baseline="0" dirty="0" smtClean="0">
                <a:solidFill>
                  <a:schemeClr val="tx1"/>
                </a:solidFill>
                <a:effectLst/>
                <a:latin typeface="+mn-lt"/>
                <a:ea typeface="+mn-ea"/>
                <a:cs typeface="+mn-cs"/>
              </a:rPr>
              <a:t> to have pave the </a:t>
            </a:r>
            <a:r>
              <a:rPr lang="da-DK" sz="1200" b="0" i="0" kern="1200" baseline="0" dirty="0" err="1" smtClean="0">
                <a:solidFill>
                  <a:schemeClr val="tx1"/>
                </a:solidFill>
                <a:effectLst/>
                <a:latin typeface="+mn-lt"/>
                <a:ea typeface="+mn-ea"/>
                <a:cs typeface="+mn-cs"/>
              </a:rPr>
              <a:t>way</a:t>
            </a:r>
            <a:r>
              <a:rPr lang="da-DK" sz="1200" b="0" i="0" kern="1200" baseline="0" dirty="0" smtClean="0">
                <a:solidFill>
                  <a:schemeClr val="tx1"/>
                </a:solidFill>
                <a:effectLst/>
                <a:latin typeface="+mn-lt"/>
                <a:ea typeface="+mn-ea"/>
                <a:cs typeface="+mn-cs"/>
              </a:rPr>
              <a:t> for the </a:t>
            </a:r>
            <a:r>
              <a:rPr lang="da-DK" sz="1200" b="0" i="0" kern="1200" baseline="0" dirty="0" err="1" smtClean="0">
                <a:solidFill>
                  <a:schemeClr val="tx1"/>
                </a:solidFill>
                <a:effectLst/>
                <a:latin typeface="+mn-lt"/>
                <a:ea typeface="+mn-ea"/>
                <a:cs typeface="+mn-cs"/>
              </a:rPr>
              <a:t>emerge</a:t>
            </a:r>
            <a:r>
              <a:rPr lang="da-DK" sz="1200" b="0" i="0" kern="1200" baseline="0" dirty="0" smtClean="0">
                <a:solidFill>
                  <a:schemeClr val="tx1"/>
                </a:solidFill>
                <a:effectLst/>
                <a:latin typeface="+mn-lt"/>
                <a:ea typeface="+mn-ea"/>
                <a:cs typeface="+mn-cs"/>
              </a:rPr>
              <a:t> of FONAP, </a:t>
            </a:r>
            <a:r>
              <a:rPr lang="da-DK" sz="1200" b="0" i="0" kern="1200" baseline="0" dirty="0" err="1" smtClean="0">
                <a:solidFill>
                  <a:schemeClr val="tx1"/>
                </a:solidFill>
                <a:effectLst/>
                <a:latin typeface="+mn-lt"/>
                <a:ea typeface="+mn-ea"/>
                <a:cs typeface="+mn-cs"/>
              </a:rPr>
              <a:t>which</a:t>
            </a:r>
            <a:r>
              <a:rPr lang="da-DK" sz="1200" b="0" i="0" kern="1200" baseline="0" dirty="0" smtClean="0">
                <a:solidFill>
                  <a:schemeClr val="tx1"/>
                </a:solidFill>
                <a:effectLst/>
                <a:latin typeface="+mn-lt"/>
                <a:ea typeface="+mn-ea"/>
                <a:cs typeface="+mn-cs"/>
              </a:rPr>
              <a:t> promotes the </a:t>
            </a:r>
            <a:r>
              <a:rPr lang="da-DK" sz="1200" b="0" i="0" kern="1200" baseline="0" dirty="0" err="1" smtClean="0">
                <a:solidFill>
                  <a:schemeClr val="tx1"/>
                </a:solidFill>
                <a:effectLst/>
                <a:latin typeface="+mn-lt"/>
                <a:ea typeface="+mn-ea"/>
                <a:cs typeface="+mn-cs"/>
              </a:rPr>
              <a:t>sourcing</a:t>
            </a:r>
            <a:r>
              <a:rPr lang="da-DK" sz="1200" b="0" i="0" kern="1200" baseline="0" dirty="0" smtClean="0">
                <a:solidFill>
                  <a:schemeClr val="tx1"/>
                </a:solidFill>
                <a:effectLst/>
                <a:latin typeface="+mn-lt"/>
                <a:ea typeface="+mn-ea"/>
                <a:cs typeface="+mn-cs"/>
              </a:rPr>
              <a:t> of </a:t>
            </a:r>
            <a:r>
              <a:rPr lang="da-DK" sz="1200" b="0" i="0" kern="1200" baseline="0" dirty="0" err="1" smtClean="0">
                <a:solidFill>
                  <a:schemeClr val="tx1"/>
                </a:solidFill>
                <a:effectLst/>
                <a:latin typeface="+mn-lt"/>
                <a:ea typeface="+mn-ea"/>
                <a:cs typeface="+mn-cs"/>
              </a:rPr>
              <a:t>sustainbly</a:t>
            </a:r>
            <a:r>
              <a:rPr lang="da-DK" sz="1200" b="0" i="0" kern="1200" baseline="0" dirty="0" smtClean="0">
                <a:solidFill>
                  <a:schemeClr val="tx1"/>
                </a:solidFill>
                <a:effectLst/>
                <a:latin typeface="+mn-lt"/>
                <a:ea typeface="+mn-ea"/>
                <a:cs typeface="+mn-cs"/>
              </a:rPr>
              <a:t> </a:t>
            </a:r>
            <a:r>
              <a:rPr lang="da-DK" sz="1200" b="0" i="0" kern="1200" baseline="0" dirty="0" err="1" smtClean="0">
                <a:solidFill>
                  <a:schemeClr val="tx1"/>
                </a:solidFill>
                <a:effectLst/>
                <a:latin typeface="+mn-lt"/>
                <a:ea typeface="+mn-ea"/>
                <a:cs typeface="+mn-cs"/>
              </a:rPr>
              <a:t>procued</a:t>
            </a:r>
            <a:r>
              <a:rPr lang="da-DK" sz="1200" b="0" i="0" kern="1200" baseline="0" dirty="0" smtClean="0">
                <a:solidFill>
                  <a:schemeClr val="tx1"/>
                </a:solidFill>
                <a:effectLst/>
                <a:latin typeface="+mn-lt"/>
                <a:ea typeface="+mn-ea"/>
                <a:cs typeface="+mn-cs"/>
              </a:rPr>
              <a:t> </a:t>
            </a:r>
            <a:r>
              <a:rPr lang="da-DK" sz="1200" b="0" i="0" kern="1200" baseline="0" dirty="0" err="1" smtClean="0">
                <a:solidFill>
                  <a:schemeClr val="tx1"/>
                </a:solidFill>
                <a:effectLst/>
                <a:latin typeface="+mn-lt"/>
                <a:ea typeface="+mn-ea"/>
                <a:cs typeface="+mn-cs"/>
              </a:rPr>
              <a:t>palm</a:t>
            </a:r>
            <a:r>
              <a:rPr lang="da-DK" sz="1200" b="0" i="0" kern="1200" baseline="0" dirty="0" smtClean="0">
                <a:solidFill>
                  <a:schemeClr val="tx1"/>
                </a:solidFill>
                <a:effectLst/>
                <a:latin typeface="+mn-lt"/>
                <a:ea typeface="+mn-ea"/>
                <a:cs typeface="+mn-cs"/>
              </a:rPr>
              <a:t> </a:t>
            </a:r>
            <a:r>
              <a:rPr lang="da-DK" sz="1200" b="0" i="0" kern="1200" baseline="0" dirty="0" err="1" smtClean="0">
                <a:solidFill>
                  <a:schemeClr val="tx1"/>
                </a:solidFill>
                <a:effectLst/>
                <a:latin typeface="+mn-lt"/>
                <a:ea typeface="+mn-ea"/>
                <a:cs typeface="+mn-cs"/>
              </a:rPr>
              <a:t>oil</a:t>
            </a:r>
            <a:endParaRPr lang="da-DK" sz="1200" b="0" i="0" kern="1200" baseline="0" dirty="0" smtClean="0">
              <a:solidFill>
                <a:schemeClr val="tx1"/>
              </a:solidFill>
              <a:effectLst/>
              <a:latin typeface="+mn-lt"/>
              <a:ea typeface="+mn-ea"/>
              <a:cs typeface="+mn-cs"/>
            </a:endParaRP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i="0" kern="1200" baseline="0" dirty="0" smtClean="0">
                <a:solidFill>
                  <a:schemeClr val="tx1"/>
                </a:solidFill>
                <a:effectLst/>
                <a:latin typeface="+mn-lt"/>
                <a:ea typeface="+mn-ea"/>
                <a:cs typeface="+mn-cs"/>
              </a:rPr>
              <a:t>Building on top of the RSPO (i.e. </a:t>
            </a:r>
            <a:r>
              <a:rPr lang="da-DK" sz="1200" b="0" i="0" kern="1200" baseline="0" dirty="0" err="1" smtClean="0">
                <a:solidFill>
                  <a:schemeClr val="tx1"/>
                </a:solidFill>
                <a:effectLst/>
                <a:latin typeface="+mn-lt"/>
                <a:ea typeface="+mn-ea"/>
                <a:cs typeface="+mn-cs"/>
              </a:rPr>
              <a:t>additional</a:t>
            </a:r>
            <a:r>
              <a:rPr lang="da-DK" sz="1200" b="0" i="0" kern="1200" baseline="0" dirty="0" smtClean="0">
                <a:solidFill>
                  <a:schemeClr val="tx1"/>
                </a:solidFill>
                <a:effectLst/>
                <a:latin typeface="+mn-lt"/>
                <a:ea typeface="+mn-ea"/>
                <a:cs typeface="+mn-cs"/>
              </a:rPr>
              <a:t> </a:t>
            </a:r>
            <a:r>
              <a:rPr lang="da-DK" sz="1200" b="0" i="0" kern="1200" baseline="0" dirty="0" err="1" smtClean="0">
                <a:solidFill>
                  <a:schemeClr val="tx1"/>
                </a:solidFill>
                <a:effectLst/>
                <a:latin typeface="+mn-lt"/>
                <a:ea typeface="+mn-ea"/>
                <a:cs typeface="+mn-cs"/>
              </a:rPr>
              <a:t>target</a:t>
            </a:r>
            <a:r>
              <a:rPr lang="da-DK" sz="1200" b="0" i="0" kern="1200" baseline="0" dirty="0" smtClean="0">
                <a:solidFill>
                  <a:schemeClr val="tx1"/>
                </a:solidFill>
                <a:effectLst/>
                <a:latin typeface="+mn-lt"/>
                <a:ea typeface="+mn-ea"/>
                <a:cs typeface="+mn-cs"/>
              </a:rPr>
              <a:t>, as </a:t>
            </a:r>
            <a:r>
              <a:rPr lang="da-DK" sz="1200" b="0" i="0" kern="1200" baseline="0" dirty="0" err="1" smtClean="0">
                <a:solidFill>
                  <a:schemeClr val="tx1"/>
                </a:solidFill>
                <a:effectLst/>
                <a:latin typeface="+mn-lt"/>
                <a:ea typeface="+mn-ea"/>
                <a:cs typeface="+mn-cs"/>
              </a:rPr>
              <a:t>illustrated</a:t>
            </a:r>
            <a:r>
              <a:rPr lang="da-DK" sz="1200" b="0" i="0" kern="1200" baseline="0" dirty="0" smtClean="0">
                <a:solidFill>
                  <a:schemeClr val="tx1"/>
                </a:solidFill>
                <a:effectLst/>
                <a:latin typeface="+mn-lt"/>
                <a:ea typeface="+mn-ea"/>
                <a:cs typeface="+mn-cs"/>
              </a:rPr>
              <a:t> on slide 3)</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i="0" kern="1200" baseline="0" dirty="0" smtClean="0">
                <a:solidFill>
                  <a:schemeClr val="tx1"/>
                </a:solidFill>
                <a:effectLst/>
                <a:latin typeface="+mn-lt"/>
                <a:ea typeface="+mn-ea"/>
                <a:cs typeface="+mn-cs"/>
              </a:rPr>
              <a:t>Participants </a:t>
            </a:r>
            <a:r>
              <a:rPr lang="da-DK" sz="1200" b="0" i="0" kern="1200" baseline="0" dirty="0" err="1" smtClean="0">
                <a:solidFill>
                  <a:schemeClr val="tx1"/>
                </a:solidFill>
                <a:effectLst/>
                <a:latin typeface="+mn-lt"/>
                <a:ea typeface="+mn-ea"/>
                <a:cs typeface="+mn-cs"/>
              </a:rPr>
              <a:t>are</a:t>
            </a:r>
            <a:r>
              <a:rPr lang="da-DK" sz="1200" b="0" i="0" kern="1200" baseline="0" dirty="0" smtClean="0">
                <a:solidFill>
                  <a:schemeClr val="tx1"/>
                </a:solidFill>
                <a:effectLst/>
                <a:latin typeface="+mn-lt"/>
                <a:ea typeface="+mn-ea"/>
                <a:cs typeface="+mn-cs"/>
              </a:rPr>
              <a:t> </a:t>
            </a:r>
            <a:r>
              <a:rPr lang="da-DK" sz="1200" b="0" i="0" kern="1200" baseline="0" dirty="0" err="1" smtClean="0">
                <a:solidFill>
                  <a:schemeClr val="tx1"/>
                </a:solidFill>
                <a:effectLst/>
                <a:latin typeface="+mn-lt"/>
                <a:ea typeface="+mn-ea"/>
                <a:cs typeface="+mn-cs"/>
              </a:rPr>
              <a:t>predominantly</a:t>
            </a:r>
            <a:r>
              <a:rPr lang="da-DK" sz="1200" b="0" i="0" kern="1200" baseline="0" dirty="0" smtClean="0">
                <a:solidFill>
                  <a:schemeClr val="tx1"/>
                </a:solidFill>
                <a:effectLst/>
                <a:latin typeface="+mn-lt"/>
                <a:ea typeface="+mn-ea"/>
                <a:cs typeface="+mn-cs"/>
              </a:rPr>
              <a:t> private, for-profit </a:t>
            </a:r>
            <a:r>
              <a:rPr lang="da-DK" sz="1200" b="0" i="0" kern="1200" baseline="0" dirty="0" err="1" smtClean="0">
                <a:solidFill>
                  <a:schemeClr val="tx1"/>
                </a:solidFill>
                <a:effectLst/>
                <a:latin typeface="+mn-lt"/>
                <a:ea typeface="+mn-ea"/>
                <a:cs typeface="+mn-cs"/>
              </a:rPr>
              <a:t>firms</a:t>
            </a:r>
            <a:r>
              <a:rPr lang="da-DK" sz="1200" b="0" i="0" kern="1200" baseline="0" dirty="0" smtClean="0">
                <a:solidFill>
                  <a:schemeClr val="tx1"/>
                </a:solidFill>
                <a:effectLst/>
                <a:latin typeface="+mn-lt"/>
                <a:ea typeface="+mn-ea"/>
                <a:cs typeface="+mn-cs"/>
              </a:rPr>
              <a:t>, </a:t>
            </a:r>
            <a:r>
              <a:rPr lang="da-DK" sz="1200" b="0" i="0" kern="1200" baseline="0" dirty="0" err="1" smtClean="0">
                <a:solidFill>
                  <a:schemeClr val="tx1"/>
                </a:solidFill>
                <a:effectLst/>
                <a:latin typeface="+mn-lt"/>
                <a:ea typeface="+mn-ea"/>
                <a:cs typeface="+mn-cs"/>
              </a:rPr>
              <a:t>although</a:t>
            </a:r>
            <a:r>
              <a:rPr lang="da-DK" sz="1200" b="0" i="0" kern="1200" baseline="0" dirty="0" smtClean="0">
                <a:solidFill>
                  <a:schemeClr val="tx1"/>
                </a:solidFill>
                <a:effectLst/>
                <a:latin typeface="+mn-lt"/>
                <a:ea typeface="+mn-ea"/>
                <a:cs typeface="+mn-cs"/>
              </a:rPr>
              <a:t> </a:t>
            </a:r>
            <a:r>
              <a:rPr lang="da-DK" sz="1200" b="0" i="0" kern="1200" baseline="0" dirty="0" err="1" smtClean="0">
                <a:solidFill>
                  <a:schemeClr val="tx1"/>
                </a:solidFill>
                <a:effectLst/>
                <a:latin typeface="+mn-lt"/>
                <a:ea typeface="+mn-ea"/>
                <a:cs typeface="+mn-cs"/>
              </a:rPr>
              <a:t>members</a:t>
            </a:r>
            <a:r>
              <a:rPr lang="da-DK" sz="1200" b="0" i="0" kern="1200" baseline="0" dirty="0" smtClean="0">
                <a:solidFill>
                  <a:schemeClr val="tx1"/>
                </a:solidFill>
                <a:effectLst/>
                <a:latin typeface="+mn-lt"/>
                <a:ea typeface="+mn-ea"/>
                <a:cs typeface="+mn-cs"/>
              </a:rPr>
              <a:t> </a:t>
            </a:r>
            <a:r>
              <a:rPr lang="da-DK" sz="1200" b="0" i="0" kern="1200" baseline="0" dirty="0" err="1" smtClean="0">
                <a:solidFill>
                  <a:schemeClr val="tx1"/>
                </a:solidFill>
                <a:effectLst/>
                <a:latin typeface="+mn-lt"/>
                <a:ea typeface="+mn-ea"/>
                <a:cs typeface="+mn-cs"/>
              </a:rPr>
              <a:t>also</a:t>
            </a:r>
            <a:r>
              <a:rPr lang="da-DK" sz="1200" b="0" i="0" kern="1200" baseline="0" dirty="0" smtClean="0">
                <a:solidFill>
                  <a:schemeClr val="tx1"/>
                </a:solidFill>
                <a:effectLst/>
                <a:latin typeface="+mn-lt"/>
                <a:ea typeface="+mn-ea"/>
                <a:cs typeface="+mn-cs"/>
              </a:rPr>
              <a:t> </a:t>
            </a:r>
            <a:r>
              <a:rPr lang="da-DK" sz="1200" b="0" i="0" kern="1200" baseline="0" dirty="0" err="1" smtClean="0">
                <a:solidFill>
                  <a:schemeClr val="tx1"/>
                </a:solidFill>
                <a:effectLst/>
                <a:latin typeface="+mn-lt"/>
                <a:ea typeface="+mn-ea"/>
                <a:cs typeface="+mn-cs"/>
              </a:rPr>
              <a:t>includes</a:t>
            </a:r>
            <a:r>
              <a:rPr lang="da-DK" sz="1200" b="0" i="0" kern="1200" baseline="0" dirty="0" smtClean="0">
                <a:solidFill>
                  <a:schemeClr val="tx1"/>
                </a:solidFill>
                <a:effectLst/>
                <a:latin typeface="+mn-lt"/>
                <a:ea typeface="+mn-ea"/>
                <a:cs typeface="+mn-cs"/>
              </a:rPr>
              <a:t> </a:t>
            </a:r>
            <a:r>
              <a:rPr lang="da-DK" sz="1200" b="0" i="0" kern="1200" baseline="0" dirty="0" err="1" smtClean="0">
                <a:solidFill>
                  <a:schemeClr val="tx1"/>
                </a:solidFill>
                <a:effectLst/>
                <a:latin typeface="+mn-lt"/>
                <a:ea typeface="+mn-ea"/>
                <a:cs typeface="+mn-cs"/>
              </a:rPr>
              <a:t>NGOs</a:t>
            </a:r>
            <a:r>
              <a:rPr lang="da-DK" sz="1200" b="0" i="0" kern="1200" baseline="0" dirty="0" smtClean="0">
                <a:solidFill>
                  <a:schemeClr val="tx1"/>
                </a:solidFill>
                <a:effectLst/>
                <a:latin typeface="+mn-lt"/>
                <a:ea typeface="+mn-ea"/>
                <a:cs typeface="+mn-cs"/>
              </a:rPr>
              <a:t> and the </a:t>
            </a:r>
            <a:r>
              <a:rPr lang="da-DK" sz="1200" b="0" i="0" kern="1200" baseline="0" dirty="0" err="1" smtClean="0">
                <a:solidFill>
                  <a:schemeClr val="tx1"/>
                </a:solidFill>
                <a:effectLst/>
                <a:latin typeface="+mn-lt"/>
                <a:ea typeface="+mn-ea"/>
                <a:cs typeface="+mn-cs"/>
              </a:rPr>
              <a:t>government</a:t>
            </a:r>
            <a:endParaRPr lang="da-DK" sz="1200" b="0" i="0" kern="1200" baseline="0" dirty="0" smtClean="0">
              <a:solidFill>
                <a:schemeClr val="tx1"/>
              </a:solidFill>
              <a:effectLst/>
              <a:latin typeface="+mn-lt"/>
              <a:ea typeface="+mn-ea"/>
              <a:cs typeface="+mn-cs"/>
            </a:endParaRPr>
          </a:p>
          <a:p>
            <a:pPr marL="15430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i="0" kern="1200" baseline="0" dirty="0" err="1" smtClean="0">
                <a:solidFill>
                  <a:schemeClr val="tx1"/>
                </a:solidFill>
                <a:effectLst/>
                <a:latin typeface="+mn-lt"/>
                <a:ea typeface="+mn-ea"/>
                <a:cs typeface="+mn-cs"/>
              </a:rPr>
              <a:t>Interestingly</a:t>
            </a:r>
            <a:r>
              <a:rPr lang="da-DK" sz="1200" b="0" i="0" kern="1200" baseline="0" dirty="0" smtClean="0">
                <a:solidFill>
                  <a:schemeClr val="tx1"/>
                </a:solidFill>
                <a:effectLst/>
                <a:latin typeface="+mn-lt"/>
                <a:ea typeface="+mn-ea"/>
                <a:cs typeface="+mn-cs"/>
              </a:rPr>
              <a:t>, </a:t>
            </a:r>
            <a:r>
              <a:rPr lang="da-DK" sz="1200" b="0" i="0" kern="1200" baseline="0" dirty="0" err="1" smtClean="0">
                <a:solidFill>
                  <a:schemeClr val="tx1"/>
                </a:solidFill>
                <a:effectLst/>
                <a:latin typeface="+mn-lt"/>
                <a:ea typeface="+mn-ea"/>
                <a:cs typeface="+mn-cs"/>
              </a:rPr>
              <a:t>two</a:t>
            </a:r>
            <a:r>
              <a:rPr lang="da-DK" sz="1200" b="0" i="0" kern="1200" baseline="0" dirty="0" smtClean="0">
                <a:solidFill>
                  <a:schemeClr val="tx1"/>
                </a:solidFill>
                <a:effectLst/>
                <a:latin typeface="+mn-lt"/>
                <a:ea typeface="+mn-ea"/>
                <a:cs typeface="+mn-cs"/>
              </a:rPr>
              <a:t> of the </a:t>
            </a:r>
            <a:r>
              <a:rPr lang="da-DK" sz="1200" b="0" i="0" kern="1200" baseline="0" dirty="0" err="1" smtClean="0">
                <a:solidFill>
                  <a:schemeClr val="tx1"/>
                </a:solidFill>
                <a:effectLst/>
                <a:latin typeface="+mn-lt"/>
                <a:ea typeface="+mn-ea"/>
                <a:cs typeface="+mn-cs"/>
              </a:rPr>
              <a:t>founding</a:t>
            </a:r>
            <a:r>
              <a:rPr lang="da-DK" sz="1200" b="0" i="0" kern="1200" baseline="0" dirty="0" smtClean="0">
                <a:solidFill>
                  <a:schemeClr val="tx1"/>
                </a:solidFill>
                <a:effectLst/>
                <a:latin typeface="+mn-lt"/>
                <a:ea typeface="+mn-ea"/>
                <a:cs typeface="+mn-cs"/>
              </a:rPr>
              <a:t> </a:t>
            </a:r>
            <a:r>
              <a:rPr lang="da-DK" sz="1200" b="0" i="0" kern="1200" baseline="0" dirty="0" err="1" smtClean="0">
                <a:solidFill>
                  <a:schemeClr val="tx1"/>
                </a:solidFill>
                <a:effectLst/>
                <a:latin typeface="+mn-lt"/>
                <a:ea typeface="+mn-ea"/>
                <a:cs typeface="+mn-cs"/>
              </a:rPr>
              <a:t>members</a:t>
            </a:r>
            <a:r>
              <a:rPr lang="da-DK" sz="1200" b="0" i="0" kern="1200" baseline="0" dirty="0" smtClean="0">
                <a:solidFill>
                  <a:schemeClr val="tx1"/>
                </a:solidFill>
                <a:effectLst/>
                <a:latin typeface="+mn-lt"/>
                <a:ea typeface="+mn-ea"/>
                <a:cs typeface="+mn-cs"/>
              </a:rPr>
              <a:t> – WWF and Unilever – </a:t>
            </a:r>
            <a:r>
              <a:rPr lang="da-DK" sz="1200" b="0" i="0" kern="1200" baseline="0" dirty="0" err="1" smtClean="0">
                <a:solidFill>
                  <a:schemeClr val="tx1"/>
                </a:solidFill>
                <a:effectLst/>
                <a:latin typeface="+mn-lt"/>
                <a:ea typeface="+mn-ea"/>
                <a:cs typeface="+mn-cs"/>
              </a:rPr>
              <a:t>were</a:t>
            </a:r>
            <a:r>
              <a:rPr lang="da-DK" sz="1200" b="0" i="0" kern="1200" baseline="0" dirty="0" smtClean="0">
                <a:solidFill>
                  <a:schemeClr val="tx1"/>
                </a:solidFill>
                <a:effectLst/>
                <a:latin typeface="+mn-lt"/>
                <a:ea typeface="+mn-ea"/>
                <a:cs typeface="+mn-cs"/>
              </a:rPr>
              <a:t> </a:t>
            </a:r>
            <a:r>
              <a:rPr lang="da-DK" sz="1200" b="0" i="0" kern="1200" baseline="0" dirty="0" err="1" smtClean="0">
                <a:solidFill>
                  <a:schemeClr val="tx1"/>
                </a:solidFill>
                <a:effectLst/>
                <a:latin typeface="+mn-lt"/>
                <a:ea typeface="+mn-ea"/>
                <a:cs typeface="+mn-cs"/>
              </a:rPr>
              <a:t>similarly</a:t>
            </a:r>
            <a:r>
              <a:rPr lang="da-DK" sz="1200" b="0" i="0" kern="1200" baseline="0" dirty="0" smtClean="0">
                <a:solidFill>
                  <a:schemeClr val="tx1"/>
                </a:solidFill>
                <a:effectLst/>
                <a:latin typeface="+mn-lt"/>
                <a:ea typeface="+mn-ea"/>
                <a:cs typeface="+mn-cs"/>
              </a:rPr>
              <a:t> central in the </a:t>
            </a:r>
            <a:r>
              <a:rPr lang="da-DK" sz="1200" b="0" i="0" kern="1200" baseline="0" dirty="0" err="1" smtClean="0">
                <a:solidFill>
                  <a:schemeClr val="tx1"/>
                </a:solidFill>
                <a:effectLst/>
                <a:latin typeface="+mn-lt"/>
                <a:ea typeface="+mn-ea"/>
                <a:cs typeface="+mn-cs"/>
              </a:rPr>
              <a:t>development</a:t>
            </a:r>
            <a:r>
              <a:rPr lang="da-DK" sz="1200" b="0" i="0" kern="1200" baseline="0" dirty="0" smtClean="0">
                <a:solidFill>
                  <a:schemeClr val="tx1"/>
                </a:solidFill>
                <a:effectLst/>
                <a:latin typeface="+mn-lt"/>
                <a:ea typeface="+mn-ea"/>
                <a:cs typeface="+mn-cs"/>
              </a:rPr>
              <a:t> of the RSPO </a:t>
            </a:r>
            <a:r>
              <a:rPr lang="da-DK" sz="1200" b="0" i="0" kern="1200" baseline="0" dirty="0" smtClean="0">
                <a:solidFill>
                  <a:schemeClr val="tx1"/>
                </a:solidFill>
                <a:effectLst/>
                <a:latin typeface="+mn-lt"/>
                <a:ea typeface="+mn-ea"/>
                <a:cs typeface="+mn-cs"/>
                <a:sym typeface="Wingdings" panose="05000000000000000000" pitchFamily="2" charset="2"/>
              </a:rPr>
              <a:t> </a:t>
            </a:r>
            <a:r>
              <a:rPr lang="da-DK" sz="1200" b="0" i="0" kern="1200" baseline="0" dirty="0" err="1" smtClean="0">
                <a:solidFill>
                  <a:schemeClr val="tx1"/>
                </a:solidFill>
                <a:effectLst/>
                <a:latin typeface="+mn-lt"/>
                <a:ea typeface="+mn-ea"/>
                <a:cs typeface="+mn-cs"/>
                <a:sym typeface="Wingdings" panose="05000000000000000000" pitchFamily="2" charset="2"/>
              </a:rPr>
              <a:t>also</a:t>
            </a:r>
            <a:r>
              <a:rPr lang="da-DK" sz="1200" b="0" i="0" kern="1200" baseline="0" dirty="0" smtClean="0">
                <a:solidFill>
                  <a:schemeClr val="tx1"/>
                </a:solidFill>
                <a:effectLst/>
                <a:latin typeface="+mn-lt"/>
                <a:ea typeface="+mn-ea"/>
                <a:cs typeface="+mn-cs"/>
                <a:sym typeface="Wingdings" panose="05000000000000000000" pitchFamily="2" charset="2"/>
              </a:rPr>
              <a:t> the case for national </a:t>
            </a:r>
            <a:r>
              <a:rPr lang="da-DK" sz="1200" b="0" i="0" kern="1200" baseline="0" dirty="0" err="1" smtClean="0">
                <a:solidFill>
                  <a:schemeClr val="tx1"/>
                </a:solidFill>
                <a:effectLst/>
                <a:latin typeface="+mn-lt"/>
                <a:ea typeface="+mn-ea"/>
                <a:cs typeface="+mn-cs"/>
                <a:sym typeface="Wingdings" panose="05000000000000000000" pitchFamily="2" charset="2"/>
              </a:rPr>
              <a:t>initiatives</a:t>
            </a:r>
            <a:r>
              <a:rPr lang="da-DK" sz="1200" b="0" i="0" kern="1200" baseline="0" dirty="0" smtClean="0">
                <a:solidFill>
                  <a:schemeClr val="tx1"/>
                </a:solidFill>
                <a:effectLst/>
                <a:latin typeface="+mn-lt"/>
                <a:ea typeface="+mn-ea"/>
                <a:cs typeface="+mn-cs"/>
                <a:sym typeface="Wingdings" panose="05000000000000000000" pitchFamily="2" charset="2"/>
              </a:rPr>
              <a:t> in </a:t>
            </a:r>
            <a:r>
              <a:rPr lang="da-DK" sz="1200" b="0" i="0" kern="1200" baseline="0" dirty="0" err="1" smtClean="0">
                <a:solidFill>
                  <a:schemeClr val="tx1"/>
                </a:solidFill>
                <a:effectLst/>
                <a:latin typeface="+mn-lt"/>
                <a:ea typeface="+mn-ea"/>
                <a:cs typeface="+mn-cs"/>
                <a:sym typeface="Wingdings" panose="05000000000000000000" pitchFamily="2" charset="2"/>
              </a:rPr>
              <a:t>other</a:t>
            </a:r>
            <a:r>
              <a:rPr lang="da-DK" sz="1200" b="0" i="0" kern="1200" baseline="0" dirty="0" smtClean="0">
                <a:solidFill>
                  <a:schemeClr val="tx1"/>
                </a:solidFill>
                <a:effectLst/>
                <a:latin typeface="+mn-lt"/>
                <a:ea typeface="+mn-ea"/>
                <a:cs typeface="+mn-cs"/>
                <a:sym typeface="Wingdings" panose="05000000000000000000" pitchFamily="2" charset="2"/>
              </a:rPr>
              <a:t> </a:t>
            </a:r>
            <a:r>
              <a:rPr lang="da-DK" sz="1200" b="0" i="0" kern="1200" baseline="0" dirty="0" err="1" smtClean="0">
                <a:solidFill>
                  <a:schemeClr val="tx1"/>
                </a:solidFill>
                <a:effectLst/>
                <a:latin typeface="+mn-lt"/>
                <a:ea typeface="+mn-ea"/>
                <a:cs typeface="+mn-cs"/>
                <a:sym typeface="Wingdings" panose="05000000000000000000" pitchFamily="2" charset="2"/>
              </a:rPr>
              <a:t>countries</a:t>
            </a:r>
            <a:r>
              <a:rPr lang="da-DK" sz="1200" b="0" i="0" kern="1200" baseline="0" dirty="0" smtClean="0">
                <a:solidFill>
                  <a:schemeClr val="tx1"/>
                </a:solidFill>
                <a:effectLst/>
                <a:latin typeface="+mn-lt"/>
                <a:ea typeface="+mn-ea"/>
                <a:cs typeface="+mn-cs"/>
                <a:sym typeface="Wingdings" panose="05000000000000000000" pitchFamily="2" charset="2"/>
              </a:rPr>
              <a:t>, </a:t>
            </a:r>
            <a:r>
              <a:rPr lang="da-DK" sz="1200" b="0" i="0" kern="1200" baseline="0" dirty="0" err="1" smtClean="0">
                <a:solidFill>
                  <a:schemeClr val="tx1"/>
                </a:solidFill>
                <a:effectLst/>
                <a:latin typeface="+mn-lt"/>
                <a:ea typeface="+mn-ea"/>
                <a:cs typeface="+mn-cs"/>
                <a:sym typeface="Wingdings" panose="05000000000000000000" pitchFamily="2" charset="2"/>
              </a:rPr>
              <a:t>where</a:t>
            </a:r>
            <a:r>
              <a:rPr lang="da-DK" sz="1200" b="0" i="0" kern="1200" baseline="0" dirty="0" smtClean="0">
                <a:solidFill>
                  <a:schemeClr val="tx1"/>
                </a:solidFill>
                <a:effectLst/>
                <a:latin typeface="+mn-lt"/>
                <a:ea typeface="+mn-ea"/>
                <a:cs typeface="+mn-cs"/>
                <a:sym typeface="Wingdings" panose="05000000000000000000" pitchFamily="2" charset="2"/>
              </a:rPr>
              <a:t> WWF and Unilever </a:t>
            </a:r>
            <a:r>
              <a:rPr lang="da-DK" sz="1200" b="0" i="0" kern="1200" baseline="0" dirty="0" err="1" smtClean="0">
                <a:solidFill>
                  <a:schemeClr val="tx1"/>
                </a:solidFill>
                <a:effectLst/>
                <a:latin typeface="+mn-lt"/>
                <a:ea typeface="+mn-ea"/>
                <a:cs typeface="+mn-cs"/>
                <a:sym typeface="Wingdings" panose="05000000000000000000" pitchFamily="2" charset="2"/>
              </a:rPr>
              <a:t>are</a:t>
            </a:r>
            <a:r>
              <a:rPr lang="da-DK" sz="1200" b="0" i="0" kern="1200" baseline="0" dirty="0" smtClean="0">
                <a:solidFill>
                  <a:schemeClr val="tx1"/>
                </a:solidFill>
                <a:effectLst/>
                <a:latin typeface="+mn-lt"/>
                <a:ea typeface="+mn-ea"/>
                <a:cs typeface="+mn-cs"/>
                <a:sym typeface="Wingdings" panose="05000000000000000000" pitchFamily="2" charset="2"/>
              </a:rPr>
              <a:t> </a:t>
            </a:r>
            <a:r>
              <a:rPr lang="da-DK" sz="1200" b="0" i="0" kern="1200" baseline="0" dirty="0" err="1" smtClean="0">
                <a:solidFill>
                  <a:schemeClr val="tx1"/>
                </a:solidFill>
                <a:effectLst/>
                <a:latin typeface="+mn-lt"/>
                <a:ea typeface="+mn-ea"/>
                <a:cs typeface="+mn-cs"/>
                <a:sym typeface="Wingdings" panose="05000000000000000000" pitchFamily="2" charset="2"/>
              </a:rPr>
              <a:t>key</a:t>
            </a:r>
            <a:r>
              <a:rPr lang="da-DK" sz="1200" b="0" i="0" kern="1200" baseline="0" dirty="0" smtClean="0">
                <a:solidFill>
                  <a:schemeClr val="tx1"/>
                </a:solidFill>
                <a:effectLst/>
                <a:latin typeface="+mn-lt"/>
                <a:ea typeface="+mn-ea"/>
                <a:cs typeface="+mn-cs"/>
                <a:sym typeface="Wingdings" panose="05000000000000000000" pitchFamily="2" charset="2"/>
              </a:rPr>
              <a:t> </a:t>
            </a:r>
            <a:r>
              <a:rPr lang="da-DK" sz="1200" b="0" i="0" kern="1200" baseline="0" dirty="0" err="1" smtClean="0">
                <a:solidFill>
                  <a:schemeClr val="tx1"/>
                </a:solidFill>
                <a:effectLst/>
                <a:latin typeface="+mn-lt"/>
                <a:ea typeface="+mn-ea"/>
                <a:cs typeface="+mn-cs"/>
                <a:sym typeface="Wingdings" panose="05000000000000000000" pitchFamily="2" charset="2"/>
              </a:rPr>
              <a:t>players</a:t>
            </a:r>
            <a:endParaRPr lang="da-DK" sz="1200" b="0" i="0" kern="1200" baseline="0" dirty="0" smtClean="0">
              <a:solidFill>
                <a:schemeClr val="tx1"/>
              </a:solidFill>
              <a:effectLst/>
              <a:latin typeface="+mn-lt"/>
              <a:ea typeface="+mn-ea"/>
              <a:cs typeface="+mn-cs"/>
              <a:sym typeface="Wingdings" panose="05000000000000000000" pitchFamily="2" charset="2"/>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i="0" kern="1200" dirty="0" err="1" smtClean="0">
                <a:solidFill>
                  <a:schemeClr val="tx1"/>
                </a:solidFill>
                <a:effectLst/>
                <a:latin typeface="+mn-lt"/>
                <a:ea typeface="+mn-ea"/>
                <a:cs typeface="+mn-cs"/>
              </a:rPr>
              <a:t>Whereas</a:t>
            </a:r>
            <a:r>
              <a:rPr lang="da-DK" sz="1200" b="0" i="0" kern="1200" dirty="0" smtClean="0">
                <a:solidFill>
                  <a:schemeClr val="tx1"/>
                </a:solidFill>
                <a:effectLst/>
                <a:latin typeface="+mn-lt"/>
                <a:ea typeface="+mn-ea"/>
                <a:cs typeface="+mn-cs"/>
              </a:rPr>
              <a:t> Germany generally </a:t>
            </a:r>
            <a:r>
              <a:rPr lang="da-DK" sz="1200" b="0" i="0" kern="1200" dirty="0" err="1" smtClean="0">
                <a:solidFill>
                  <a:schemeClr val="tx1"/>
                </a:solidFill>
                <a:effectLst/>
                <a:latin typeface="+mn-lt"/>
                <a:ea typeface="+mn-ea"/>
                <a:cs typeface="+mn-cs"/>
              </a:rPr>
              <a:t>can</a:t>
            </a:r>
            <a:r>
              <a:rPr lang="da-DK" sz="1200" b="0" i="0" kern="1200" dirty="0" smtClean="0">
                <a:solidFill>
                  <a:schemeClr val="tx1"/>
                </a:solidFill>
                <a:effectLst/>
                <a:latin typeface="+mn-lt"/>
                <a:ea typeface="+mn-ea"/>
                <a:cs typeface="+mn-cs"/>
              </a:rPr>
              <a:t> </a:t>
            </a:r>
            <a:r>
              <a:rPr lang="da-DK" sz="1200" b="0" i="0" kern="1200" dirty="0" err="1" smtClean="0">
                <a:solidFill>
                  <a:schemeClr val="tx1"/>
                </a:solidFill>
                <a:effectLst/>
                <a:latin typeface="+mn-lt"/>
                <a:ea typeface="+mn-ea"/>
                <a:cs typeface="+mn-cs"/>
              </a:rPr>
              <a:t>be</a:t>
            </a:r>
            <a:r>
              <a:rPr lang="da-DK" sz="1200" b="0" i="0" kern="1200" dirty="0" smtClean="0">
                <a:solidFill>
                  <a:schemeClr val="tx1"/>
                </a:solidFill>
                <a:effectLst/>
                <a:latin typeface="+mn-lt"/>
                <a:ea typeface="+mn-ea"/>
                <a:cs typeface="+mn-cs"/>
              </a:rPr>
              <a:t> </a:t>
            </a:r>
            <a:r>
              <a:rPr lang="da-DK" sz="1200" b="0" i="0" kern="1200" dirty="0" err="1" smtClean="0">
                <a:solidFill>
                  <a:schemeClr val="tx1"/>
                </a:solidFill>
                <a:effectLst/>
                <a:latin typeface="+mn-lt"/>
                <a:ea typeface="+mn-ea"/>
                <a:cs typeface="+mn-cs"/>
              </a:rPr>
              <a:t>said</a:t>
            </a:r>
            <a:r>
              <a:rPr lang="da-DK" sz="1200" b="0" i="0" kern="1200" dirty="0" smtClean="0">
                <a:solidFill>
                  <a:schemeClr val="tx1"/>
                </a:solidFill>
                <a:effectLst/>
                <a:latin typeface="+mn-lt"/>
                <a:ea typeface="+mn-ea"/>
                <a:cs typeface="+mn-cs"/>
              </a:rPr>
              <a:t> to </a:t>
            </a:r>
            <a:r>
              <a:rPr lang="da-DK" sz="1200" b="0" i="0" kern="1200" dirty="0" err="1" smtClean="0">
                <a:solidFill>
                  <a:schemeClr val="tx1"/>
                </a:solidFill>
                <a:effectLst/>
                <a:latin typeface="+mn-lt"/>
                <a:ea typeface="+mn-ea"/>
                <a:cs typeface="+mn-cs"/>
              </a:rPr>
              <a:t>favor</a:t>
            </a:r>
            <a:r>
              <a:rPr lang="da-DK" sz="1200" b="0" i="0" kern="1200" baseline="0" dirty="0" smtClean="0">
                <a:solidFill>
                  <a:schemeClr val="tx1"/>
                </a:solidFill>
                <a:effectLst/>
                <a:latin typeface="+mn-lt"/>
                <a:ea typeface="+mn-ea"/>
                <a:cs typeface="+mn-cs"/>
              </a:rPr>
              <a:t> </a:t>
            </a:r>
            <a:r>
              <a:rPr lang="da-DK" sz="1200" b="0" i="0" kern="1200" dirty="0" err="1" smtClean="0">
                <a:solidFill>
                  <a:schemeClr val="tx1"/>
                </a:solidFill>
                <a:effectLst/>
                <a:latin typeface="+mn-lt"/>
                <a:ea typeface="+mn-ea"/>
                <a:cs typeface="+mn-cs"/>
              </a:rPr>
              <a:t>certification</a:t>
            </a:r>
            <a:r>
              <a:rPr lang="da-DK" sz="1200" b="0" i="0" kern="1200" dirty="0" smtClean="0">
                <a:solidFill>
                  <a:schemeClr val="tx1"/>
                </a:solidFill>
                <a:effectLst/>
                <a:latin typeface="+mn-lt"/>
                <a:ea typeface="+mn-ea"/>
                <a:cs typeface="+mn-cs"/>
              </a:rPr>
              <a:t> as a solution, </a:t>
            </a:r>
            <a:r>
              <a:rPr lang="da-DK" sz="1200" b="0" i="0" kern="1200" dirty="0" err="1" smtClean="0">
                <a:solidFill>
                  <a:schemeClr val="tx1"/>
                </a:solidFill>
                <a:effectLst/>
                <a:latin typeface="+mn-lt"/>
                <a:ea typeface="+mn-ea"/>
                <a:cs typeface="+mn-cs"/>
              </a:rPr>
              <a:t>other</a:t>
            </a:r>
            <a:r>
              <a:rPr lang="da-DK" sz="1200" b="0" i="0" kern="1200" dirty="0" smtClean="0">
                <a:solidFill>
                  <a:schemeClr val="tx1"/>
                </a:solidFill>
                <a:effectLst/>
                <a:latin typeface="+mn-lt"/>
                <a:ea typeface="+mn-ea"/>
                <a:cs typeface="+mn-cs"/>
              </a:rPr>
              <a:t> </a:t>
            </a:r>
            <a:r>
              <a:rPr lang="da-DK" sz="1200" b="0" i="0" kern="1200" dirty="0" err="1" smtClean="0">
                <a:solidFill>
                  <a:schemeClr val="tx1"/>
                </a:solidFill>
                <a:effectLst/>
                <a:latin typeface="+mn-lt"/>
                <a:ea typeface="+mn-ea"/>
                <a:cs typeface="+mn-cs"/>
              </a:rPr>
              <a:t>countries</a:t>
            </a:r>
            <a:r>
              <a:rPr lang="da-DK" sz="1200" b="0" i="0" kern="1200" dirty="0" smtClean="0">
                <a:solidFill>
                  <a:schemeClr val="tx1"/>
                </a:solidFill>
                <a:effectLst/>
                <a:latin typeface="+mn-lt"/>
                <a:ea typeface="+mn-ea"/>
                <a:cs typeface="+mn-cs"/>
              </a:rPr>
              <a:t> have </a:t>
            </a:r>
            <a:r>
              <a:rPr lang="da-DK" sz="1200" b="0" i="0" kern="1200" dirty="0" err="1" smtClean="0">
                <a:solidFill>
                  <a:schemeClr val="tx1"/>
                </a:solidFill>
                <a:effectLst/>
                <a:latin typeface="+mn-lt"/>
                <a:ea typeface="+mn-ea"/>
                <a:cs typeface="+mn-cs"/>
              </a:rPr>
              <a:t>successfully</a:t>
            </a:r>
            <a:r>
              <a:rPr lang="da-DK" sz="1200" b="0" i="0" kern="1200" dirty="0" smtClean="0">
                <a:solidFill>
                  <a:schemeClr val="tx1"/>
                </a:solidFill>
                <a:effectLst/>
                <a:latin typeface="+mn-lt"/>
                <a:ea typeface="+mn-ea"/>
                <a:cs typeface="+mn-cs"/>
              </a:rPr>
              <a:t> </a:t>
            </a:r>
            <a:r>
              <a:rPr lang="da-DK" sz="1200" b="0" i="0" kern="1200" dirty="0" err="1" smtClean="0">
                <a:solidFill>
                  <a:schemeClr val="tx1"/>
                </a:solidFill>
                <a:effectLst/>
                <a:latin typeface="+mn-lt"/>
                <a:ea typeface="+mn-ea"/>
                <a:cs typeface="+mn-cs"/>
              </a:rPr>
              <a:t>reduced</a:t>
            </a:r>
            <a:r>
              <a:rPr lang="da-DK" sz="1200" b="0" i="0" kern="1200" dirty="0" smtClean="0">
                <a:solidFill>
                  <a:schemeClr val="tx1"/>
                </a:solidFill>
                <a:effectLst/>
                <a:latin typeface="+mn-lt"/>
                <a:ea typeface="+mn-ea"/>
                <a:cs typeface="+mn-cs"/>
              </a:rPr>
              <a:t> the overall </a:t>
            </a:r>
            <a:r>
              <a:rPr lang="da-DK" sz="1200" b="0" i="0" kern="1200" dirty="0" err="1" smtClean="0">
                <a:solidFill>
                  <a:schemeClr val="tx1"/>
                </a:solidFill>
                <a:effectLst/>
                <a:latin typeface="+mn-lt"/>
                <a:ea typeface="+mn-ea"/>
                <a:cs typeface="+mn-cs"/>
              </a:rPr>
              <a:t>consumption</a:t>
            </a:r>
            <a:r>
              <a:rPr lang="da-DK" sz="1200" b="0" i="0" kern="1200" dirty="0" smtClean="0">
                <a:solidFill>
                  <a:schemeClr val="tx1"/>
                </a:solidFill>
                <a:effectLst/>
                <a:latin typeface="+mn-lt"/>
                <a:ea typeface="+mn-ea"/>
                <a:cs typeface="+mn-cs"/>
              </a:rPr>
              <a:t> of products </a:t>
            </a:r>
            <a:r>
              <a:rPr lang="da-DK" sz="1200" b="0" i="0" kern="1200" dirty="0" err="1" smtClean="0">
                <a:solidFill>
                  <a:schemeClr val="tx1"/>
                </a:solidFill>
                <a:effectLst/>
                <a:latin typeface="+mn-lt"/>
                <a:ea typeface="+mn-ea"/>
                <a:cs typeface="+mn-cs"/>
              </a:rPr>
              <a:t>containing</a:t>
            </a:r>
            <a:r>
              <a:rPr lang="da-DK" sz="1200" b="0" i="0" kern="1200" dirty="0" smtClean="0">
                <a:solidFill>
                  <a:schemeClr val="tx1"/>
                </a:solidFill>
                <a:effectLst/>
                <a:latin typeface="+mn-lt"/>
                <a:ea typeface="+mn-ea"/>
                <a:cs typeface="+mn-cs"/>
              </a:rPr>
              <a:t> </a:t>
            </a:r>
            <a:r>
              <a:rPr lang="da-DK" sz="1200" b="0" i="0" kern="1200" dirty="0" err="1" smtClean="0">
                <a:solidFill>
                  <a:schemeClr val="tx1"/>
                </a:solidFill>
                <a:effectLst/>
                <a:latin typeface="+mn-lt"/>
                <a:ea typeface="+mn-ea"/>
                <a:cs typeface="+mn-cs"/>
              </a:rPr>
              <a:t>palm</a:t>
            </a:r>
            <a:r>
              <a:rPr lang="da-DK" sz="1200" b="0" i="0" kern="1200" dirty="0" smtClean="0">
                <a:solidFill>
                  <a:schemeClr val="tx1"/>
                </a:solidFill>
                <a:effectLst/>
                <a:latin typeface="+mn-lt"/>
                <a:ea typeface="+mn-ea"/>
                <a:cs typeface="+mn-cs"/>
              </a:rPr>
              <a:t> </a:t>
            </a:r>
            <a:r>
              <a:rPr lang="da-DK" sz="1200" b="0" i="0" kern="1200" dirty="0" err="1" smtClean="0">
                <a:solidFill>
                  <a:schemeClr val="tx1"/>
                </a:solidFill>
                <a:effectLst/>
                <a:latin typeface="+mn-lt"/>
                <a:ea typeface="+mn-ea"/>
                <a:cs typeface="+mn-cs"/>
              </a:rPr>
              <a:t>oil</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84F6A9A-10CF-4AA0-BD89-7DB412DA9257}" type="slidenum">
              <a:rPr lang="da-DK" smtClean="0"/>
              <a:t>6</a:t>
            </a:fld>
            <a:endParaRPr lang="da-DK"/>
          </a:p>
        </p:txBody>
      </p:sp>
    </p:spTree>
    <p:extLst>
      <p:ext uri="{BB962C8B-B14F-4D97-AF65-F5344CB8AC3E}">
        <p14:creationId xmlns:p14="http://schemas.microsoft.com/office/powerpoint/2010/main" val="2450852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err="1" smtClean="0"/>
              <a:t>Although</a:t>
            </a:r>
            <a:r>
              <a:rPr lang="da-DK" dirty="0" smtClean="0"/>
              <a:t> </a:t>
            </a:r>
            <a:r>
              <a:rPr lang="da-DK" dirty="0" err="1" smtClean="0"/>
              <a:t>both</a:t>
            </a:r>
            <a:r>
              <a:rPr lang="da-DK" dirty="0" smtClean="0"/>
              <a:t> Germany</a:t>
            </a:r>
            <a:r>
              <a:rPr lang="da-DK" baseline="0" dirty="0" smtClean="0"/>
              <a:t> and </a:t>
            </a:r>
            <a:r>
              <a:rPr lang="da-DK" baseline="0" dirty="0" err="1" smtClean="0"/>
              <a:t>Norway</a:t>
            </a:r>
            <a:r>
              <a:rPr lang="da-DK" baseline="0" dirty="0" smtClean="0"/>
              <a:t> has </a:t>
            </a:r>
            <a:r>
              <a:rPr lang="da-DK" baseline="0" dirty="0" err="1" smtClean="0"/>
              <a:t>focus</a:t>
            </a:r>
            <a:r>
              <a:rPr lang="da-DK" baseline="0" dirty="0" smtClean="0"/>
              <a:t> on the </a:t>
            </a:r>
            <a:r>
              <a:rPr lang="da-DK" baseline="0" dirty="0" err="1" smtClean="0"/>
              <a:t>environment</a:t>
            </a:r>
            <a:r>
              <a:rPr lang="da-DK" baseline="0" dirty="0" smtClean="0"/>
              <a:t> in general, </a:t>
            </a:r>
            <a:r>
              <a:rPr lang="da-DK" baseline="0" dirty="0" err="1" smtClean="0"/>
              <a:t>Norway</a:t>
            </a:r>
            <a:r>
              <a:rPr lang="da-DK" baseline="0" dirty="0" smtClean="0"/>
              <a:t> has a </a:t>
            </a:r>
            <a:r>
              <a:rPr lang="da-DK" baseline="0" dirty="0" err="1" smtClean="0"/>
              <a:t>particular</a:t>
            </a:r>
            <a:r>
              <a:rPr lang="da-DK" baseline="0" dirty="0" smtClean="0"/>
              <a:t> </a:t>
            </a:r>
            <a:r>
              <a:rPr lang="da-DK" baseline="0" dirty="0" err="1" smtClean="0"/>
              <a:t>focus</a:t>
            </a:r>
            <a:r>
              <a:rPr lang="da-DK" baseline="0" dirty="0" smtClean="0"/>
              <a:t> on </a:t>
            </a:r>
            <a:r>
              <a:rPr lang="da-DK" baseline="0" dirty="0" err="1" smtClean="0"/>
              <a:t>conservation</a:t>
            </a:r>
            <a:r>
              <a:rPr lang="da-DK" baseline="0" dirty="0" smtClean="0"/>
              <a:t>, </a:t>
            </a:r>
            <a:r>
              <a:rPr lang="da-DK" baseline="0" dirty="0" err="1" smtClean="0"/>
              <a:t>especially</a:t>
            </a:r>
            <a:r>
              <a:rPr lang="da-DK" baseline="0" dirty="0" smtClean="0"/>
              <a:t> </a:t>
            </a:r>
            <a:r>
              <a:rPr lang="da-DK" baseline="0" dirty="0" err="1" smtClean="0"/>
              <a:t>since</a:t>
            </a:r>
            <a:r>
              <a:rPr lang="da-DK" baseline="0" dirty="0" smtClean="0"/>
              <a:t> 2011 </a:t>
            </a:r>
            <a:r>
              <a:rPr lang="da-DK" baseline="0" dirty="0" smtClean="0">
                <a:sym typeface="Wingdings" panose="05000000000000000000" pitchFamily="2" charset="2"/>
              </a:rPr>
              <a:t> link to </a:t>
            </a:r>
            <a:r>
              <a:rPr lang="da-DK" baseline="0" dirty="0" err="1" smtClean="0">
                <a:sym typeface="Wingdings" panose="05000000000000000000" pitchFamily="2" charset="2"/>
              </a:rPr>
              <a:t>next</a:t>
            </a:r>
            <a:r>
              <a:rPr lang="da-DK" baseline="0" dirty="0" smtClean="0">
                <a:sym typeface="Wingdings" panose="05000000000000000000" pitchFamily="2" charset="2"/>
              </a:rPr>
              <a:t> slide </a:t>
            </a:r>
            <a:r>
              <a:rPr lang="da-DK" baseline="0" dirty="0" err="1" smtClean="0">
                <a:sym typeface="Wingdings" panose="05000000000000000000" pitchFamily="2" charset="2"/>
              </a:rPr>
              <a:t>regarding</a:t>
            </a:r>
            <a:r>
              <a:rPr lang="da-DK" baseline="0" dirty="0" smtClean="0">
                <a:sym typeface="Wingdings" panose="05000000000000000000" pitchFamily="2" charset="2"/>
              </a:rPr>
              <a:t> </a:t>
            </a:r>
            <a:r>
              <a:rPr lang="da-DK" baseline="0" dirty="0" err="1" smtClean="0">
                <a:sym typeface="Wingdings" panose="05000000000000000000" pitchFamily="2" charset="2"/>
              </a:rPr>
              <a:t>consumer</a:t>
            </a:r>
            <a:r>
              <a:rPr lang="da-DK" baseline="0" dirty="0" smtClean="0">
                <a:sym typeface="Wingdings" panose="05000000000000000000" pitchFamily="2" charset="2"/>
              </a:rPr>
              <a:t> </a:t>
            </a:r>
            <a:r>
              <a:rPr lang="da-DK" baseline="0" dirty="0" err="1" smtClean="0">
                <a:sym typeface="Wingdings" panose="05000000000000000000" pitchFamily="2" charset="2"/>
              </a:rPr>
              <a:t>campaign</a:t>
            </a:r>
            <a:r>
              <a:rPr lang="da-DK" baseline="0" dirty="0" smtClean="0">
                <a:sym typeface="Wingdings" panose="05000000000000000000" pitchFamily="2" charset="2"/>
              </a:rPr>
              <a:t> </a:t>
            </a:r>
            <a:r>
              <a:rPr lang="da-DK" baseline="0" dirty="0" err="1" smtClean="0">
                <a:sym typeface="Wingdings" panose="05000000000000000000" pitchFamily="2" charset="2"/>
              </a:rPr>
              <a:t>that</a:t>
            </a:r>
            <a:r>
              <a:rPr lang="da-DK" baseline="0" dirty="0" smtClean="0">
                <a:sym typeface="Wingdings" panose="05000000000000000000" pitchFamily="2" charset="2"/>
              </a:rPr>
              <a:t> </a:t>
            </a:r>
            <a:r>
              <a:rPr lang="da-DK" baseline="0" dirty="0" err="1" smtClean="0">
                <a:sym typeface="Wingdings" panose="05000000000000000000" pitchFamily="2" charset="2"/>
              </a:rPr>
              <a:t>focus</a:t>
            </a:r>
            <a:r>
              <a:rPr lang="da-DK" baseline="0" dirty="0" smtClean="0">
                <a:sym typeface="Wingdings" panose="05000000000000000000" pitchFamily="2" charset="2"/>
              </a:rPr>
              <a:t> on </a:t>
            </a:r>
            <a:r>
              <a:rPr lang="da-DK" baseline="0" dirty="0" err="1" smtClean="0">
                <a:sym typeface="Wingdings" panose="05000000000000000000" pitchFamily="2" charset="2"/>
              </a:rPr>
              <a:t>conservation</a:t>
            </a:r>
            <a:r>
              <a:rPr lang="da-DK" baseline="0" dirty="0" smtClean="0">
                <a:sym typeface="Wingdings" panose="05000000000000000000" pitchFamily="2" charset="2"/>
              </a:rPr>
              <a:t> (</a:t>
            </a:r>
            <a:r>
              <a:rPr lang="da-DK" baseline="0" dirty="0" err="1" smtClean="0">
                <a:sym typeface="Wingdings" panose="05000000000000000000" pitchFamily="2" charset="2"/>
              </a:rPr>
              <a:t>rather</a:t>
            </a:r>
            <a:r>
              <a:rPr lang="da-DK" baseline="0" dirty="0" smtClean="0">
                <a:sym typeface="Wingdings" panose="05000000000000000000" pitchFamily="2" charset="2"/>
              </a:rPr>
              <a:t> </a:t>
            </a:r>
            <a:r>
              <a:rPr lang="da-DK" baseline="0" dirty="0" err="1" smtClean="0">
                <a:sym typeface="Wingdings" panose="05000000000000000000" pitchFamily="2" charset="2"/>
              </a:rPr>
              <a:t>than</a:t>
            </a:r>
            <a:r>
              <a:rPr lang="da-DK" baseline="0" dirty="0" smtClean="0">
                <a:sym typeface="Wingdings" panose="05000000000000000000" pitchFamily="2" charset="2"/>
              </a:rPr>
              <a:t> </a:t>
            </a:r>
            <a:r>
              <a:rPr lang="da-DK" baseline="0" dirty="0" err="1" smtClean="0">
                <a:sym typeface="Wingdings" panose="05000000000000000000" pitchFamily="2" charset="2"/>
              </a:rPr>
              <a:t>health</a:t>
            </a:r>
            <a:r>
              <a:rPr lang="da-DK" baseline="0" dirty="0" smtClean="0">
                <a:sym typeface="Wingdings" panose="05000000000000000000" pitchFamily="2" charset="2"/>
              </a:rPr>
              <a:t>, as it is not the </a:t>
            </a:r>
            <a:r>
              <a:rPr lang="da-DK" baseline="0" dirty="0" err="1" smtClean="0">
                <a:sym typeface="Wingdings" panose="05000000000000000000" pitchFamily="2" charset="2"/>
              </a:rPr>
              <a:t>expertise</a:t>
            </a:r>
            <a:r>
              <a:rPr lang="da-DK" baseline="0" dirty="0" smtClean="0">
                <a:sym typeface="Wingdings" panose="05000000000000000000" pitchFamily="2" charset="2"/>
              </a:rPr>
              <a:t> of the </a:t>
            </a:r>
            <a:r>
              <a:rPr lang="da-DK" baseline="0" dirty="0" err="1" smtClean="0">
                <a:sym typeface="Wingdings" panose="05000000000000000000" pitchFamily="2" charset="2"/>
              </a:rPr>
              <a:t>responsible</a:t>
            </a:r>
            <a:r>
              <a:rPr lang="da-DK" baseline="0" dirty="0" smtClean="0">
                <a:sym typeface="Wingdings" panose="05000000000000000000" pitchFamily="2" charset="2"/>
              </a:rPr>
              <a:t> </a:t>
            </a:r>
            <a:r>
              <a:rPr lang="da-DK" baseline="0" dirty="0" err="1" smtClean="0">
                <a:sym typeface="Wingdings" panose="05000000000000000000" pitchFamily="2" charset="2"/>
              </a:rPr>
              <a:t>NGOs</a:t>
            </a:r>
            <a:r>
              <a:rPr lang="da-DK" baseline="0" dirty="0" smtClean="0">
                <a:sym typeface="Wingdings" panose="05000000000000000000" pitchFamily="2" charset="2"/>
              </a:rPr>
              <a:t>)</a:t>
            </a:r>
            <a:endParaRPr lang="en-US" dirty="0"/>
          </a:p>
        </p:txBody>
      </p:sp>
      <p:sp>
        <p:nvSpPr>
          <p:cNvPr id="4" name="Slide Number Placeholder 3"/>
          <p:cNvSpPr>
            <a:spLocks noGrp="1"/>
          </p:cNvSpPr>
          <p:nvPr>
            <p:ph type="sldNum" sz="quarter" idx="10"/>
          </p:nvPr>
        </p:nvSpPr>
        <p:spPr/>
        <p:txBody>
          <a:bodyPr/>
          <a:lstStyle/>
          <a:p>
            <a:fld id="{984F6A9A-10CF-4AA0-BD89-7DB412DA9257}" type="slidenum">
              <a:rPr lang="da-DK" smtClean="0"/>
              <a:t>8</a:t>
            </a:fld>
            <a:endParaRPr lang="da-DK"/>
          </a:p>
        </p:txBody>
      </p:sp>
    </p:spTree>
    <p:extLst>
      <p:ext uri="{BB962C8B-B14F-4D97-AF65-F5344CB8AC3E}">
        <p14:creationId xmlns:p14="http://schemas.microsoft.com/office/powerpoint/2010/main" val="3553945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noProof="0" dirty="0" smtClean="0"/>
              <a:t>Full</a:t>
            </a:r>
            <a:r>
              <a:rPr lang="en-US" baseline="0" noProof="0" dirty="0" smtClean="0"/>
              <a:t> description of campaign available at: </a:t>
            </a:r>
            <a:r>
              <a:rPr lang="en-US" noProof="0" dirty="0" smtClean="0"/>
              <a:t>https://www.sustainablepalmoil.org/case-studies/rainforest-foundation-norway/</a:t>
            </a:r>
          </a:p>
          <a:p>
            <a:pPr marL="171450" indent="-171450">
              <a:buFont typeface="Arial" panose="020B0604020202020204" pitchFamily="34" charset="0"/>
              <a:buChar char="•"/>
            </a:pPr>
            <a:r>
              <a:rPr lang="en-US" noProof="0" dirty="0" smtClean="0"/>
              <a:t>The Norwegian case is interesting because even though it shares a number of similarities with Germany, there</a:t>
            </a:r>
            <a:r>
              <a:rPr lang="en-US" baseline="0" noProof="0" dirty="0" smtClean="0"/>
              <a:t> has been a stronger focus on decreasing the consumption of palm oil in general</a:t>
            </a:r>
          </a:p>
          <a:p>
            <a:pPr marL="171450" indent="-171450">
              <a:buFont typeface="Arial" panose="020B0604020202020204" pitchFamily="34" charset="0"/>
              <a:buChar char="•"/>
            </a:pPr>
            <a:r>
              <a:rPr lang="en-US" baseline="0" noProof="0" dirty="0" smtClean="0"/>
              <a:t>Campaign launched in October 2011 by </a:t>
            </a:r>
            <a:r>
              <a:rPr lang="en-US" sz="1200" b="0" i="0" kern="1200" noProof="0" dirty="0" smtClean="0">
                <a:solidFill>
                  <a:schemeClr val="tx1"/>
                </a:solidFill>
                <a:effectLst/>
                <a:latin typeface="+mn-lt"/>
                <a:ea typeface="+mn-ea"/>
                <a:cs typeface="+mn-cs"/>
              </a:rPr>
              <a:t>Rainforest Foundation Norway (RFN) and Green Living,</a:t>
            </a:r>
            <a:r>
              <a:rPr lang="en-US" sz="1200" b="0" i="0" kern="1200" baseline="0" noProof="0" dirty="0" smtClean="0">
                <a:solidFill>
                  <a:schemeClr val="tx1"/>
                </a:solidFill>
                <a:effectLst/>
                <a:latin typeface="+mn-lt"/>
                <a:ea typeface="+mn-ea"/>
                <a:cs typeface="+mn-cs"/>
              </a:rPr>
              <a:t> focusing on the role of palm oil in relation to </a:t>
            </a:r>
            <a:r>
              <a:rPr lang="en-US" sz="1200" b="0" i="0" kern="1200" noProof="0" dirty="0" smtClean="0">
                <a:solidFill>
                  <a:schemeClr val="tx1"/>
                </a:solidFill>
                <a:effectLst/>
                <a:latin typeface="+mn-lt"/>
                <a:ea typeface="+mn-ea"/>
                <a:cs typeface="+mn-cs"/>
              </a:rPr>
              <a:t>rainforest destruction in Indonesia and Malaysia, and almost complete lack of traceability and transparency in the supply chains</a:t>
            </a:r>
          </a:p>
          <a:p>
            <a:pPr marL="628650" lvl="1" indent="-171450">
              <a:buFont typeface="Arial" panose="020B0604020202020204" pitchFamily="34" charset="0"/>
              <a:buChar char="•"/>
            </a:pPr>
            <a:r>
              <a:rPr lang="en-US" b="0" i="0" kern="1200" baseline="0" noProof="0" dirty="0" smtClean="0">
                <a:solidFill>
                  <a:schemeClr val="tx1"/>
                </a:solidFill>
                <a:effectLst/>
                <a:latin typeface="+mn-lt"/>
                <a:ea typeface="+mn-ea"/>
                <a:cs typeface="+mn-cs"/>
              </a:rPr>
              <a:t>Three goals (see slide)</a:t>
            </a:r>
          </a:p>
          <a:p>
            <a:pPr marL="628650" lvl="1" indent="-171450">
              <a:buFont typeface="Arial" panose="020B0604020202020204" pitchFamily="34" charset="0"/>
              <a:buChar char="•"/>
            </a:pPr>
            <a:r>
              <a:rPr lang="en-US" sz="1200" b="0" i="0" kern="1200" noProof="0" dirty="0" smtClean="0">
                <a:solidFill>
                  <a:schemeClr val="tx1"/>
                </a:solidFill>
                <a:effectLst/>
                <a:latin typeface="+mn-lt"/>
                <a:ea typeface="+mn-ea"/>
                <a:cs typeface="+mn-cs"/>
              </a:rPr>
              <a:t>Targeting all major food producers in Norway</a:t>
            </a:r>
          </a:p>
          <a:p>
            <a:pPr marL="628650" lvl="1" indent="-171450">
              <a:buFont typeface="Arial" panose="020B0604020202020204" pitchFamily="34" charset="0"/>
              <a:buChar char="•"/>
            </a:pPr>
            <a:r>
              <a:rPr lang="en-US" sz="1200" b="0" i="0" kern="1200" noProof="0" dirty="0" smtClean="0">
                <a:solidFill>
                  <a:schemeClr val="tx1"/>
                </a:solidFill>
                <a:effectLst/>
                <a:latin typeface="+mn-lt"/>
                <a:ea typeface="+mn-ea"/>
                <a:cs typeface="+mn-cs"/>
              </a:rPr>
              <a:t>Limited budget, but proved to be an extremely cost-effective measure in raising public awareness and reducing palm oil consumption</a:t>
            </a:r>
            <a:r>
              <a:rPr lang="en-US" sz="1200" b="0" i="0" kern="1200" baseline="0" noProof="0" dirty="0" smtClean="0">
                <a:solidFill>
                  <a:schemeClr val="tx1"/>
                </a:solidFill>
                <a:effectLst/>
                <a:latin typeface="+mn-lt"/>
                <a:ea typeface="+mn-ea"/>
                <a:cs typeface="+mn-cs"/>
              </a:rPr>
              <a:t> </a:t>
            </a:r>
            <a:r>
              <a:rPr lang="en-US" sz="1200" b="0" i="0" kern="1200" baseline="0" noProof="0" dirty="0" smtClean="0">
                <a:solidFill>
                  <a:schemeClr val="tx1"/>
                </a:solidFill>
                <a:effectLst/>
                <a:latin typeface="+mn-lt"/>
                <a:ea typeface="+mn-ea"/>
                <a:cs typeface="+mn-cs"/>
                <a:sym typeface="Wingdings" panose="05000000000000000000" pitchFamily="2" charset="2"/>
              </a:rPr>
              <a:t> </a:t>
            </a:r>
            <a:r>
              <a:rPr lang="en-US" sz="1200" b="1" i="0" kern="1200" noProof="0" dirty="0" smtClean="0">
                <a:solidFill>
                  <a:schemeClr val="tx1"/>
                </a:solidFill>
                <a:effectLst/>
                <a:latin typeface="+mn-lt"/>
                <a:ea typeface="+mn-ea"/>
                <a:cs typeface="+mn-cs"/>
              </a:rPr>
              <a:t>similar campaigns could easily be implemented in other European countries (</a:t>
            </a:r>
            <a:r>
              <a:rPr lang="en-US" sz="1200" b="1" i="0" kern="1200" noProof="0" dirty="0" smtClean="0">
                <a:solidFill>
                  <a:schemeClr val="tx1"/>
                </a:solidFill>
                <a:effectLst/>
                <a:latin typeface="+mn-lt"/>
                <a:ea typeface="+mn-ea"/>
                <a:cs typeface="+mn-cs"/>
                <a:sym typeface="Wingdings" panose="05000000000000000000" pitchFamily="2" charset="2"/>
              </a:rPr>
              <a:t>could</a:t>
            </a:r>
            <a:r>
              <a:rPr lang="en-US" sz="1200" b="1" i="0" kern="1200" baseline="0" noProof="0" dirty="0" smtClean="0">
                <a:solidFill>
                  <a:schemeClr val="tx1"/>
                </a:solidFill>
                <a:effectLst/>
                <a:latin typeface="+mn-lt"/>
                <a:ea typeface="+mn-ea"/>
                <a:cs typeface="+mn-cs"/>
                <a:sym typeface="Wingdings" panose="05000000000000000000" pitchFamily="2" charset="2"/>
              </a:rPr>
              <a:t> theoretically happen in Germany) </a:t>
            </a:r>
            <a:r>
              <a:rPr lang="en-US" sz="1200" b="0" i="0" kern="1200" baseline="0" noProof="0" dirty="0" smtClean="0">
                <a:solidFill>
                  <a:schemeClr val="tx1"/>
                </a:solidFill>
                <a:effectLst/>
                <a:latin typeface="+mn-lt"/>
                <a:ea typeface="+mn-ea"/>
                <a:cs typeface="+mn-cs"/>
                <a:sym typeface="Wingdings" panose="05000000000000000000" pitchFamily="2" charset="2"/>
              </a:rPr>
              <a:t> main cost was </a:t>
            </a:r>
            <a:r>
              <a:rPr lang="en-US" sz="1200" b="0" i="0" kern="1200" noProof="0" dirty="0" smtClean="0">
                <a:solidFill>
                  <a:schemeClr val="tx1"/>
                </a:solidFill>
                <a:effectLst/>
                <a:latin typeface="+mn-lt"/>
                <a:ea typeface="+mn-ea"/>
                <a:cs typeface="+mn-cs"/>
              </a:rPr>
              <a:t>employee salaries, with additional expenditure on technical development of the consumer guide</a:t>
            </a:r>
          </a:p>
          <a:p>
            <a:pPr marL="171450" lvl="0" indent="-171450">
              <a:buFont typeface="Arial" panose="020B0604020202020204" pitchFamily="34" charset="0"/>
              <a:buChar char="•"/>
            </a:pPr>
            <a:r>
              <a:rPr lang="en-US" sz="1200" b="0" i="0" kern="1200" baseline="0" noProof="0" dirty="0" smtClean="0">
                <a:solidFill>
                  <a:schemeClr val="tx1"/>
                </a:solidFill>
                <a:effectLst/>
                <a:latin typeface="+mn-lt"/>
                <a:ea typeface="+mn-ea"/>
                <a:cs typeface="+mn-cs"/>
                <a:sym typeface="Wingdings" panose="05000000000000000000" pitchFamily="2" charset="2"/>
              </a:rPr>
              <a:t>Palm oil survey:</a:t>
            </a:r>
          </a:p>
          <a:p>
            <a:pPr marL="628650" lvl="1" indent="-171450">
              <a:buFont typeface="Arial" panose="020B0604020202020204" pitchFamily="34" charset="0"/>
              <a:buChar char="•"/>
            </a:pPr>
            <a:r>
              <a:rPr lang="en-US" sz="1200" b="0" i="0" kern="1200" noProof="0" dirty="0" smtClean="0">
                <a:solidFill>
                  <a:schemeClr val="tx1"/>
                </a:solidFill>
                <a:effectLst/>
                <a:latin typeface="+mn-lt"/>
                <a:ea typeface="+mn-ea"/>
                <a:cs typeface="+mn-cs"/>
              </a:rPr>
              <a:t>Questionnaire that was sent to 42 Norwegian food producers, followed up by meetings with many of them</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noProof="0" dirty="0" smtClean="0">
                <a:solidFill>
                  <a:schemeClr val="tx1"/>
                </a:solidFill>
                <a:effectLst/>
                <a:latin typeface="+mn-lt"/>
                <a:ea typeface="+mn-ea"/>
                <a:cs typeface="+mn-cs"/>
                <a:sym typeface="Wingdings" panose="05000000000000000000" pitchFamily="2" charset="2"/>
              </a:rPr>
              <a:t>E.g. </a:t>
            </a:r>
            <a:r>
              <a:rPr lang="en-US" sz="1200" b="0" i="0" kern="1200" noProof="0" dirty="0" smtClean="0">
                <a:solidFill>
                  <a:schemeClr val="tx1"/>
                </a:solidFill>
                <a:effectLst/>
                <a:latin typeface="+mn-lt"/>
                <a:ea typeface="+mn-ea"/>
                <a:cs typeface="+mn-cs"/>
              </a:rPr>
              <a:t>Which of your food products contain palm oil?; What percentage of palm oil does each food product contain?; Do you label palm oil in the ingredients lists? Or do you write “vegetable fats” or “vegetable oil”?</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noProof="0" dirty="0" smtClean="0">
                <a:solidFill>
                  <a:schemeClr val="tx1"/>
                </a:solidFill>
                <a:effectLst/>
                <a:latin typeface="+mn-lt"/>
                <a:ea typeface="+mn-ea"/>
                <a:cs typeface="+mn-cs"/>
              </a:rPr>
              <a:t>The Norwegian Environmental Information Act served as a tool to get reluctant</a:t>
            </a:r>
            <a:r>
              <a:rPr lang="en-US" sz="1200" b="0" i="0" kern="1200" baseline="0" noProof="0" dirty="0" smtClean="0">
                <a:solidFill>
                  <a:schemeClr val="tx1"/>
                </a:solidFill>
                <a:effectLst/>
                <a:latin typeface="+mn-lt"/>
                <a:ea typeface="+mn-ea"/>
                <a:cs typeface="+mn-cs"/>
              </a:rPr>
              <a:t> food producers to participate in the survey (Campaign filed complaints against 5 companies, after which 4 responded before the complaints were processed by the Appeals Board)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noProof="0" dirty="0" smtClean="0">
                <a:solidFill>
                  <a:schemeClr val="tx1"/>
                </a:solidFill>
                <a:effectLst/>
                <a:latin typeface="+mn-lt"/>
                <a:ea typeface="+mn-ea"/>
                <a:cs typeface="+mn-cs"/>
              </a:rPr>
              <a:t>Palm oil consumer guide:</a:t>
            </a:r>
          </a:p>
          <a:p>
            <a:pPr marL="628650" lvl="1" indent="-171450">
              <a:buFont typeface="Arial" panose="020B0604020202020204" pitchFamily="34" charset="0"/>
              <a:buChar char="•"/>
            </a:pPr>
            <a:r>
              <a:rPr lang="en-US" sz="1200" b="0" i="0" kern="1200" baseline="0" noProof="0" dirty="0" smtClean="0">
                <a:solidFill>
                  <a:schemeClr val="tx1"/>
                </a:solidFill>
                <a:effectLst/>
                <a:latin typeface="+mn-lt"/>
                <a:ea typeface="+mn-ea"/>
                <a:cs typeface="+mn-cs"/>
                <a:sym typeface="Wingdings" panose="05000000000000000000" pitchFamily="2" charset="2"/>
              </a:rPr>
              <a:t>Survey was central in creating web-based consumer guide</a:t>
            </a:r>
          </a:p>
          <a:p>
            <a:pPr marL="628650" lvl="1" indent="-171450">
              <a:buFont typeface="Arial" panose="020B0604020202020204" pitchFamily="34" charset="0"/>
              <a:buChar char="•"/>
            </a:pPr>
            <a:r>
              <a:rPr lang="en-US" sz="1200" b="0" i="0" kern="1200" baseline="0" noProof="0" dirty="0" smtClean="0">
                <a:solidFill>
                  <a:schemeClr val="tx1"/>
                </a:solidFill>
                <a:effectLst/>
                <a:latin typeface="+mn-lt"/>
                <a:ea typeface="+mn-ea"/>
                <a:cs typeface="+mn-cs"/>
                <a:sym typeface="Wingdings" panose="05000000000000000000" pitchFamily="2" charset="2"/>
              </a:rPr>
              <a:t>At launch in January 2012 it showed 550 products with palm oil  October 2012 increased to 850 products</a:t>
            </a:r>
          </a:p>
          <a:p>
            <a:pPr marL="628650" lvl="1" indent="-171450">
              <a:buFont typeface="Arial" panose="020B0604020202020204" pitchFamily="34" charset="0"/>
              <a:buChar char="•"/>
            </a:pPr>
            <a:r>
              <a:rPr lang="en-US" b="0" baseline="0" noProof="0" dirty="0" smtClean="0"/>
              <a:t>Particularly important considering the EU law on food information to consumers was not implemented until 2014 </a:t>
            </a:r>
            <a:r>
              <a:rPr lang="en-US" b="0" baseline="0" noProof="0" dirty="0" smtClean="0">
                <a:sym typeface="Wingdings" panose="05000000000000000000" pitchFamily="2" charset="2"/>
              </a:rPr>
              <a:t> Norway may have been more aware of the amount of products containing palm oil earlier than other countries (link to waiving palm oil, rather than certifying)</a:t>
            </a:r>
          </a:p>
          <a:p>
            <a:pPr marL="171450" lvl="0" indent="-171450">
              <a:buFont typeface="Arial" panose="020B0604020202020204" pitchFamily="34" charset="0"/>
              <a:buChar char="•"/>
            </a:pPr>
            <a:r>
              <a:rPr lang="en-US" b="0" baseline="0" noProof="0" dirty="0" smtClean="0">
                <a:sym typeface="Wingdings" panose="05000000000000000000" pitchFamily="2" charset="2"/>
              </a:rPr>
              <a:t>Petition:</a:t>
            </a:r>
          </a:p>
          <a:p>
            <a:pPr marL="628650" lvl="1" indent="-171450">
              <a:buFont typeface="Arial" panose="020B0604020202020204" pitchFamily="34" charset="0"/>
              <a:buChar char="•"/>
            </a:pPr>
            <a:r>
              <a:rPr lang="en-US" sz="1200" b="0" i="0" kern="1200" noProof="0" dirty="0" smtClean="0">
                <a:solidFill>
                  <a:schemeClr val="tx1"/>
                </a:solidFill>
                <a:effectLst/>
                <a:latin typeface="+mn-lt"/>
                <a:ea typeface="+mn-ea"/>
                <a:cs typeface="+mn-cs"/>
              </a:rPr>
              <a:t>The petition had the slogan “</a:t>
            </a:r>
            <a:r>
              <a:rPr lang="en-US" sz="1200" b="1" i="0" kern="1200" noProof="0" dirty="0" smtClean="0">
                <a:solidFill>
                  <a:schemeClr val="tx1"/>
                </a:solidFill>
                <a:effectLst/>
                <a:latin typeface="+mn-lt"/>
                <a:ea typeface="+mn-ea"/>
                <a:cs typeface="+mn-cs"/>
              </a:rPr>
              <a:t>Do not eat the rainforest</a:t>
            </a:r>
            <a:r>
              <a:rPr lang="en-US" sz="1200" b="0" i="0" kern="1200" noProof="0" dirty="0" smtClean="0">
                <a:solidFill>
                  <a:schemeClr val="tx1"/>
                </a:solidFill>
                <a:effectLst/>
                <a:latin typeface="+mn-lt"/>
                <a:ea typeface="+mn-ea"/>
                <a:cs typeface="+mn-cs"/>
              </a:rPr>
              <a:t>” and was clearly linked to every food product containing palm oil</a:t>
            </a:r>
          </a:p>
          <a:p>
            <a:pPr marL="628650" lvl="1" indent="-171450">
              <a:buFont typeface="Arial" panose="020B0604020202020204" pitchFamily="34" charset="0"/>
              <a:buChar char="•"/>
            </a:pPr>
            <a:r>
              <a:rPr lang="en-US" sz="1200" b="0" i="0" kern="1200" noProof="0" dirty="0" smtClean="0">
                <a:solidFill>
                  <a:schemeClr val="tx1"/>
                </a:solidFill>
                <a:effectLst/>
                <a:latin typeface="+mn-lt"/>
                <a:ea typeface="+mn-ea"/>
                <a:cs typeface="+mn-cs"/>
              </a:rPr>
              <a:t>ran for approximately six months and received 21,523 signatures, a new record for any petition by RFN</a:t>
            </a:r>
          </a:p>
          <a:p>
            <a:pPr marL="171450" lvl="0" indent="-171450">
              <a:buFont typeface="Arial" panose="020B0604020202020204" pitchFamily="34" charset="0"/>
              <a:buChar char="•"/>
            </a:pPr>
            <a:r>
              <a:rPr lang="en-US" b="0" i="0" kern="1200" baseline="0" noProof="0" dirty="0" smtClean="0">
                <a:solidFill>
                  <a:schemeClr val="tx1"/>
                </a:solidFill>
                <a:effectLst/>
                <a:latin typeface="+mn-lt"/>
                <a:ea typeface="+mn-ea"/>
                <a:cs typeface="+mn-cs"/>
                <a:sym typeface="Wingdings" panose="05000000000000000000" pitchFamily="2" charset="2"/>
              </a:rPr>
              <a:t>Social media:</a:t>
            </a:r>
          </a:p>
          <a:p>
            <a:pPr marL="628650" lvl="1" indent="-171450">
              <a:buFont typeface="Arial" panose="020B0604020202020204" pitchFamily="34" charset="0"/>
              <a:buChar char="•"/>
            </a:pPr>
            <a:r>
              <a:rPr lang="en-US" sz="1200" b="0" i="0" kern="1200" noProof="0" dirty="0" smtClean="0">
                <a:solidFill>
                  <a:schemeClr val="tx1"/>
                </a:solidFill>
                <a:effectLst/>
                <a:latin typeface="+mn-lt"/>
                <a:ea typeface="+mn-ea"/>
                <a:cs typeface="+mn-cs"/>
              </a:rPr>
              <a:t>Campaign was popular in the social media </a:t>
            </a:r>
            <a:r>
              <a:rPr lang="en-US" sz="1200" b="0" i="0" kern="1200" noProof="0" dirty="0" smtClean="0">
                <a:solidFill>
                  <a:schemeClr val="tx1"/>
                </a:solidFill>
                <a:effectLst/>
                <a:latin typeface="+mn-lt"/>
                <a:ea typeface="+mn-ea"/>
                <a:cs typeface="+mn-cs"/>
                <a:sym typeface="Wingdings" panose="05000000000000000000" pitchFamily="2" charset="2"/>
              </a:rPr>
              <a:t> over 2.000</a:t>
            </a:r>
            <a:r>
              <a:rPr lang="en-US" sz="1200" b="0" i="0" kern="1200" baseline="0" noProof="0" dirty="0" smtClean="0">
                <a:solidFill>
                  <a:schemeClr val="tx1"/>
                </a:solidFill>
                <a:effectLst/>
                <a:latin typeface="+mn-lt"/>
                <a:ea typeface="+mn-ea"/>
                <a:cs typeface="+mn-cs"/>
                <a:sym typeface="Wingdings" panose="05000000000000000000" pitchFamily="2" charset="2"/>
              </a:rPr>
              <a:t> new Facebook followers for RFN (similar effects for Green Living)</a:t>
            </a:r>
          </a:p>
          <a:p>
            <a:pPr marL="628650" lvl="1" indent="-171450">
              <a:buFont typeface="Arial" panose="020B0604020202020204" pitchFamily="34" charset="0"/>
              <a:buChar char="•"/>
            </a:pPr>
            <a:r>
              <a:rPr lang="en-US" sz="1200" b="0" i="0" kern="1200" noProof="0" dirty="0" smtClean="0">
                <a:solidFill>
                  <a:schemeClr val="tx1"/>
                </a:solidFill>
                <a:effectLst/>
                <a:latin typeface="+mn-lt"/>
                <a:ea typeface="+mn-ea"/>
                <a:cs typeface="+mn-cs"/>
              </a:rPr>
              <a:t>Conscious effort to connect different food groups to different seasons to link to demand </a:t>
            </a:r>
            <a:r>
              <a:rPr lang="en-US" sz="1200" b="0" i="0" kern="1200" noProof="0" dirty="0" smtClean="0">
                <a:solidFill>
                  <a:schemeClr val="tx1"/>
                </a:solidFill>
                <a:effectLst/>
                <a:latin typeface="+mn-lt"/>
                <a:ea typeface="+mn-ea"/>
                <a:cs typeface="+mn-cs"/>
                <a:sym typeface="Wingdings" panose="05000000000000000000" pitchFamily="2" charset="2"/>
              </a:rPr>
              <a:t> i.e. </a:t>
            </a:r>
            <a:r>
              <a:rPr lang="en-US" sz="1200" b="0" i="0" kern="1200" noProof="0" dirty="0" smtClean="0">
                <a:solidFill>
                  <a:schemeClr val="tx1"/>
                </a:solidFill>
                <a:effectLst/>
                <a:latin typeface="+mn-lt"/>
                <a:ea typeface="+mn-ea"/>
                <a:cs typeface="+mn-cs"/>
              </a:rPr>
              <a:t>focus on chocolate and snacks during the Easter holiday and ice cream during the summer</a:t>
            </a:r>
          </a:p>
          <a:p>
            <a:pPr marL="628650" lvl="1" indent="-171450">
              <a:buFont typeface="Arial" panose="020B0604020202020204" pitchFamily="34" charset="0"/>
              <a:buChar char="•"/>
            </a:pPr>
            <a:r>
              <a:rPr lang="en-US" sz="1200" b="0" i="0" kern="1200" noProof="0" dirty="0" smtClean="0">
                <a:solidFill>
                  <a:schemeClr val="tx1"/>
                </a:solidFill>
                <a:effectLst/>
                <a:latin typeface="+mn-lt"/>
                <a:ea typeface="+mn-ea"/>
                <a:cs typeface="+mn-cs"/>
              </a:rPr>
              <a:t>Informing consumers of the “worst” palm oil products and the palm oil-free alternatives has had a positive effect on consumer choices</a:t>
            </a:r>
          </a:p>
          <a:p>
            <a:pPr marL="628650" lvl="1" indent="-171450">
              <a:buFont typeface="Arial" panose="020B0604020202020204" pitchFamily="34" charset="0"/>
              <a:buChar char="•"/>
            </a:pPr>
            <a:r>
              <a:rPr lang="en-US" sz="1200" b="0" i="0" kern="1200" noProof="0" dirty="0" smtClean="0">
                <a:solidFill>
                  <a:schemeClr val="tx1"/>
                </a:solidFill>
                <a:effectLst/>
                <a:latin typeface="+mn-lt"/>
                <a:ea typeface="+mn-ea"/>
                <a:cs typeface="+mn-cs"/>
              </a:rPr>
              <a:t>Palm oil has occasionally been one of the most tweeted words in Norway</a:t>
            </a:r>
          </a:p>
          <a:p>
            <a:pPr marL="171450" lvl="0" indent="-171450">
              <a:buFont typeface="Arial" panose="020B0604020202020204" pitchFamily="34" charset="0"/>
              <a:buChar char="•"/>
            </a:pPr>
            <a:r>
              <a:rPr lang="en-US" b="0" i="0" kern="1200" baseline="0" noProof="0" dirty="0" smtClean="0">
                <a:solidFill>
                  <a:schemeClr val="tx1"/>
                </a:solidFill>
                <a:effectLst/>
                <a:latin typeface="+mn-lt"/>
                <a:ea typeface="+mn-ea"/>
                <a:cs typeface="+mn-cs"/>
                <a:sym typeface="Wingdings" panose="05000000000000000000" pitchFamily="2" charset="2"/>
              </a:rPr>
              <a:t>Results:</a:t>
            </a:r>
          </a:p>
          <a:p>
            <a:pPr marL="628650" lvl="1" indent="-171450">
              <a:buFont typeface="Arial" panose="020B0604020202020204" pitchFamily="34" charset="0"/>
              <a:buChar char="•"/>
            </a:pPr>
            <a:r>
              <a:rPr lang="en-US" b="0" i="0" kern="1200" baseline="0" noProof="0" dirty="0" err="1" smtClean="0">
                <a:solidFill>
                  <a:schemeClr val="tx1"/>
                </a:solidFill>
                <a:effectLst/>
                <a:latin typeface="+mn-lt"/>
                <a:ea typeface="+mn-ea"/>
                <a:cs typeface="+mn-cs"/>
                <a:sym typeface="Wingdings" panose="05000000000000000000" pitchFamily="2" charset="2"/>
              </a:rPr>
              <a:t>Goail</a:t>
            </a:r>
            <a:r>
              <a:rPr lang="en-US" b="0" i="0" kern="1200" baseline="0" noProof="0" dirty="0" smtClean="0">
                <a:solidFill>
                  <a:schemeClr val="tx1"/>
                </a:solidFill>
                <a:effectLst/>
                <a:latin typeface="+mn-lt"/>
                <a:ea typeface="+mn-ea"/>
                <a:cs typeface="+mn-cs"/>
                <a:sym typeface="Wingdings" panose="05000000000000000000" pitchFamily="2" charset="2"/>
              </a:rPr>
              <a:t> 1:</a:t>
            </a:r>
          </a:p>
          <a:p>
            <a:pPr marL="1085850" lvl="2" indent="-171450">
              <a:buFont typeface="Arial" panose="020B0604020202020204" pitchFamily="34" charset="0"/>
              <a:buChar char="•"/>
            </a:pPr>
            <a:r>
              <a:rPr lang="en-US" sz="1200" b="0" i="0" kern="1200" noProof="0" dirty="0" smtClean="0">
                <a:solidFill>
                  <a:schemeClr val="tx1"/>
                </a:solidFill>
                <a:effectLst/>
                <a:latin typeface="+mn-lt"/>
                <a:ea typeface="+mn-ea"/>
                <a:cs typeface="+mn-cs"/>
              </a:rPr>
              <a:t>Outcomes: Press and social media monitoring indicates that the campaign was successful in creating awareness of this link among Norwegian consumers. There is a long list of articles, radio and television clips, posts on Twitter and ‘likes’ on Facebook. The reactions from media and the public were a crucial factor in encouraging companies to take the next step after disclosure, to drive changes in their procurement policies and reduce their palm oil usage. However, it has been a challenge at times to fully expose the environmental and social consequences of palm oil production, as many journalists and consumers have mainly been interested in the health aspects.</a:t>
            </a:r>
          </a:p>
          <a:p>
            <a:pPr marL="628650" lvl="1" indent="-171450">
              <a:buFont typeface="Arial" panose="020B0604020202020204" pitchFamily="34" charset="0"/>
              <a:buChar char="•"/>
            </a:pPr>
            <a:r>
              <a:rPr lang="en-US" b="0" i="0" kern="1200" baseline="0" noProof="0" dirty="0" smtClean="0">
                <a:solidFill>
                  <a:schemeClr val="tx1"/>
                </a:solidFill>
                <a:effectLst/>
                <a:latin typeface="+mn-lt"/>
                <a:ea typeface="+mn-ea"/>
                <a:cs typeface="+mn-cs"/>
                <a:sym typeface="Wingdings" panose="05000000000000000000" pitchFamily="2" charset="2"/>
              </a:rPr>
              <a:t>Goal 2:</a:t>
            </a:r>
          </a:p>
          <a:p>
            <a:pPr marL="1085850" lvl="2" indent="-171450">
              <a:buFont typeface="Arial" panose="020B0604020202020204" pitchFamily="34" charset="0"/>
              <a:buChar char="•"/>
            </a:pPr>
            <a:r>
              <a:rPr lang="en-US" sz="1200" b="0" i="0" kern="1200" noProof="0" dirty="0" smtClean="0">
                <a:solidFill>
                  <a:schemeClr val="tx1"/>
                </a:solidFill>
                <a:effectLst/>
                <a:latin typeface="+mn-lt"/>
                <a:ea typeface="+mn-ea"/>
                <a:cs typeface="+mn-cs"/>
              </a:rPr>
              <a:t>Outcomes: We have collected data from food producers which show that Norwegian palm oil consumption in foods was definitely reduced during the campaign period. The annual use of palm oil in Norwegian food products was cut by two thirds between 2011 and 2012. For example, two of the major producers have now stopped using palm oil completely in their products. Others have reduced the amounts in most products, and some have replaced palm oil in a select number of products. Almost all of the food producers have </a:t>
            </a:r>
            <a:r>
              <a:rPr lang="en-US" sz="1200" b="0" i="0" kern="1200" noProof="0" dirty="0" err="1" smtClean="0">
                <a:solidFill>
                  <a:schemeClr val="tx1"/>
                </a:solidFill>
                <a:effectLst/>
                <a:latin typeface="+mn-lt"/>
                <a:ea typeface="+mn-ea"/>
                <a:cs typeface="+mn-cs"/>
              </a:rPr>
              <a:t>signalled</a:t>
            </a:r>
            <a:r>
              <a:rPr lang="en-US" sz="1200" b="0" i="0" kern="1200" noProof="0" dirty="0" smtClean="0">
                <a:solidFill>
                  <a:schemeClr val="tx1"/>
                </a:solidFill>
                <a:effectLst/>
                <a:latin typeface="+mn-lt"/>
                <a:ea typeface="+mn-ea"/>
                <a:cs typeface="+mn-cs"/>
              </a:rPr>
              <a:t> that they are looking for replacements to some extent, with rapeseed and sunflower oil being the preferred alternatives.</a:t>
            </a:r>
          </a:p>
          <a:p>
            <a:pPr marL="628650" lvl="1" indent="-171450">
              <a:buFont typeface="Arial" panose="020B0604020202020204" pitchFamily="34" charset="0"/>
              <a:buChar char="•"/>
            </a:pPr>
            <a:r>
              <a:rPr lang="en-US" b="0" i="0" kern="1200" baseline="0" noProof="0" dirty="0" smtClean="0">
                <a:solidFill>
                  <a:schemeClr val="tx1"/>
                </a:solidFill>
                <a:effectLst/>
                <a:latin typeface="+mn-lt"/>
                <a:ea typeface="+mn-ea"/>
                <a:cs typeface="+mn-cs"/>
                <a:sym typeface="Wingdings" panose="05000000000000000000" pitchFamily="2" charset="2"/>
              </a:rPr>
              <a:t>Goal 3:</a:t>
            </a:r>
          </a:p>
          <a:p>
            <a:pPr marL="1085850" lvl="2" indent="-171450">
              <a:buFont typeface="Arial" panose="020B0604020202020204" pitchFamily="34" charset="0"/>
              <a:buChar char="•"/>
            </a:pPr>
            <a:r>
              <a:rPr lang="en-US" sz="1200" b="0" i="0" kern="1200" noProof="0" dirty="0" smtClean="0">
                <a:solidFill>
                  <a:schemeClr val="tx1"/>
                </a:solidFill>
                <a:effectLst/>
                <a:latin typeface="+mn-lt"/>
                <a:ea typeface="+mn-ea"/>
                <a:cs typeface="+mn-cs"/>
              </a:rPr>
              <a:t>Outcomes: There have been some signs of progress, but it is difficult to draw a firm conclusion. Some of the food producers have asked for more information about the palm oil industry and the situation in Indonesia and Malaysia. Eight of the companies have invited Green Living and Rainforest Foundation Norway to meetings, where we have shared information and different points of view. It is still a fact and a challenge that none of the food producers know exactly where the palm oil they use comes from. Rainforest Foundation Norway and Green Living will therefore focus more on achieving goal number 3 in the coming year.</a:t>
            </a:r>
          </a:p>
          <a:p>
            <a:pPr marL="171450" lvl="0" indent="-171450">
              <a:buFont typeface="Arial" panose="020B0604020202020204" pitchFamily="34" charset="0"/>
              <a:buChar char="•"/>
            </a:pPr>
            <a:r>
              <a:rPr lang="en-US" b="0" i="0" kern="1200" baseline="0" noProof="0" dirty="0" smtClean="0">
                <a:solidFill>
                  <a:schemeClr val="tx1"/>
                </a:solidFill>
                <a:effectLst/>
                <a:latin typeface="+mn-lt"/>
                <a:ea typeface="+mn-ea"/>
                <a:cs typeface="+mn-cs"/>
                <a:sym typeface="Wingdings" panose="05000000000000000000" pitchFamily="2" charset="2"/>
              </a:rPr>
              <a:t>Conclusion</a:t>
            </a:r>
          </a:p>
          <a:p>
            <a:pPr marL="628650" lvl="1" indent="-171450">
              <a:buFont typeface="Arial" panose="020B0604020202020204" pitchFamily="34" charset="0"/>
              <a:buChar char="•"/>
            </a:pPr>
            <a:r>
              <a:rPr lang="en-US" b="0" i="0" kern="1200" baseline="0" noProof="0" dirty="0" smtClean="0">
                <a:solidFill>
                  <a:schemeClr val="tx1"/>
                </a:solidFill>
                <a:effectLst/>
                <a:latin typeface="+mn-lt"/>
                <a:ea typeface="+mn-ea"/>
                <a:cs typeface="+mn-cs"/>
                <a:sym typeface="Wingdings" panose="05000000000000000000" pitchFamily="2" charset="2"/>
              </a:rPr>
              <a:t>Whereas the Norwegian Consumer Campaign has been successful in decreasing the overall consumption of palm oil, the quote from former Minister of Climate and Environment, Tine </a:t>
            </a:r>
            <a:r>
              <a:rPr lang="en-US" b="0" i="0" kern="1200" baseline="0" noProof="0" dirty="0" err="1" smtClean="0">
                <a:solidFill>
                  <a:schemeClr val="tx1"/>
                </a:solidFill>
                <a:effectLst/>
                <a:latin typeface="+mn-lt"/>
                <a:ea typeface="+mn-ea"/>
                <a:cs typeface="+mn-cs"/>
                <a:sym typeface="Wingdings" panose="05000000000000000000" pitchFamily="2" charset="2"/>
              </a:rPr>
              <a:t>Sundtoft</a:t>
            </a:r>
            <a:r>
              <a:rPr lang="en-US" b="0" i="0" kern="1200" baseline="0" noProof="0" dirty="0" smtClean="0">
                <a:solidFill>
                  <a:schemeClr val="tx1"/>
                </a:solidFill>
                <a:effectLst/>
                <a:latin typeface="+mn-lt"/>
                <a:ea typeface="+mn-ea"/>
                <a:cs typeface="+mn-cs"/>
                <a:sym typeface="Wingdings" panose="05000000000000000000" pitchFamily="2" charset="2"/>
              </a:rPr>
              <a:t>, illustrates how there might be unintended consequences of waiving the use of palm oil despite the good intentions</a:t>
            </a:r>
            <a:endParaRPr lang="en-US" b="0" baseline="0" noProof="0" dirty="0" smtClean="0">
              <a:sym typeface="Wingdings" panose="05000000000000000000" pitchFamily="2" charset="2"/>
            </a:endParaRPr>
          </a:p>
          <a:p>
            <a:pPr marL="171450" lvl="0" indent="-171450">
              <a:buFont typeface="Arial" panose="020B0604020202020204" pitchFamily="34" charset="0"/>
              <a:buChar char="•"/>
            </a:pPr>
            <a:endParaRPr lang="en-US" b="0" baseline="0" noProof="0" dirty="0" smtClean="0"/>
          </a:p>
          <a:p>
            <a:pPr marL="171450" indent="-171450">
              <a:buFont typeface="Arial" panose="020B0604020202020204" pitchFamily="34" charset="0"/>
              <a:buChar char="•"/>
            </a:pPr>
            <a:endParaRPr lang="en-US" noProof="0" dirty="0"/>
          </a:p>
        </p:txBody>
      </p:sp>
      <p:sp>
        <p:nvSpPr>
          <p:cNvPr id="4" name="Slide Number Placeholder 3"/>
          <p:cNvSpPr>
            <a:spLocks noGrp="1"/>
          </p:cNvSpPr>
          <p:nvPr>
            <p:ph type="sldNum" sz="quarter" idx="10"/>
          </p:nvPr>
        </p:nvSpPr>
        <p:spPr/>
        <p:txBody>
          <a:bodyPr/>
          <a:lstStyle/>
          <a:p>
            <a:fld id="{984F6A9A-10CF-4AA0-BD89-7DB412DA9257}" type="slidenum">
              <a:rPr lang="da-DK" smtClean="0"/>
              <a:t>9</a:t>
            </a:fld>
            <a:endParaRPr lang="da-DK"/>
          </a:p>
        </p:txBody>
      </p:sp>
    </p:spTree>
    <p:extLst>
      <p:ext uri="{BB962C8B-B14F-4D97-AF65-F5344CB8AC3E}">
        <p14:creationId xmlns:p14="http://schemas.microsoft.com/office/powerpoint/2010/main" val="1616217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4F6A9A-10CF-4AA0-BD89-7DB412DA9257}" type="slidenum">
              <a:rPr lang="da-DK" smtClean="0"/>
              <a:t>11</a:t>
            </a:fld>
            <a:endParaRPr lang="da-DK"/>
          </a:p>
        </p:txBody>
      </p:sp>
    </p:spTree>
    <p:extLst>
      <p:ext uri="{BB962C8B-B14F-4D97-AF65-F5344CB8AC3E}">
        <p14:creationId xmlns:p14="http://schemas.microsoft.com/office/powerpoint/2010/main" val="422915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kern="1200" noProof="0" dirty="0" smtClean="0">
                <a:solidFill>
                  <a:schemeClr val="tx1"/>
                </a:solidFill>
                <a:effectLst/>
                <a:latin typeface="+mn-lt"/>
                <a:ea typeface="+mn-ea"/>
                <a:cs typeface="+mn-cs"/>
              </a:rPr>
              <a:t>Study available at: http://onlinelibrary.wiley.com/doi/10.1002/lite.201600018/full (3 pages)</a:t>
            </a:r>
          </a:p>
          <a:p>
            <a:pPr marL="0" indent="0">
              <a:buFont typeface="Arial" panose="020B0604020202020204" pitchFamily="34" charset="0"/>
              <a:buNone/>
            </a:pPr>
            <a:endParaRPr lang="en-US" sz="1200" b="0" i="0" kern="1200" noProof="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noProof="0" dirty="0" smtClean="0">
                <a:solidFill>
                  <a:schemeClr val="tx1"/>
                </a:solidFill>
                <a:effectLst/>
                <a:latin typeface="+mn-lt"/>
                <a:ea typeface="+mn-ea"/>
                <a:cs typeface="+mn-cs"/>
              </a:rPr>
              <a:t>Partially hydrogenated fats:</a:t>
            </a:r>
          </a:p>
          <a:p>
            <a:pPr marL="628650" lvl="1" indent="-171450">
              <a:buFont typeface="Arial" panose="020B0604020202020204" pitchFamily="34" charset="0"/>
              <a:buChar char="•"/>
            </a:pPr>
            <a:r>
              <a:rPr lang="en-US" sz="1200" b="0" i="0" kern="1200" noProof="0" dirty="0" smtClean="0">
                <a:solidFill>
                  <a:schemeClr val="tx1"/>
                </a:solidFill>
                <a:effectLst/>
                <a:latin typeface="+mn-lt"/>
                <a:ea typeface="+mn-ea"/>
                <a:cs typeface="+mn-cs"/>
              </a:rPr>
              <a:t>Due to the fact that partially hydrogenated oils can contain a significant amount of </a:t>
            </a:r>
            <a:r>
              <a:rPr lang="en-US" sz="1200" b="0" i="1" kern="1200" noProof="0" dirty="0" smtClean="0">
                <a:solidFill>
                  <a:schemeClr val="tx1"/>
                </a:solidFill>
                <a:effectLst/>
                <a:latin typeface="+mn-lt"/>
                <a:ea typeface="+mn-ea"/>
                <a:cs typeface="+mn-cs"/>
              </a:rPr>
              <a:t>trans</a:t>
            </a:r>
            <a:r>
              <a:rPr lang="en-US" sz="1200" b="0" i="0" kern="1200" noProof="0" dirty="0" smtClean="0">
                <a:solidFill>
                  <a:schemeClr val="tx1"/>
                </a:solidFill>
                <a:effectLst/>
                <a:latin typeface="+mn-lt"/>
                <a:ea typeface="+mn-ea"/>
                <a:cs typeface="+mn-cs"/>
              </a:rPr>
              <a:t>-fatty acids, which are considered as unhealthy, their use and application has steadily decreased since the mid-90's</a:t>
            </a:r>
            <a:r>
              <a:rPr lang="en-US" sz="1200" b="0" i="0" kern="1200" baseline="0" noProof="0" dirty="0" smtClean="0">
                <a:solidFill>
                  <a:schemeClr val="tx1"/>
                </a:solidFill>
                <a:effectLst/>
                <a:latin typeface="+mn-lt"/>
                <a:ea typeface="+mn-ea"/>
                <a:cs typeface="+mn-cs"/>
              </a:rPr>
              <a:t> </a:t>
            </a:r>
            <a:r>
              <a:rPr lang="en-US" sz="1200" b="0" i="0" kern="1200" baseline="0" noProof="0" dirty="0" smtClean="0">
                <a:solidFill>
                  <a:schemeClr val="tx1"/>
                </a:solidFill>
                <a:effectLst/>
                <a:latin typeface="+mn-lt"/>
                <a:ea typeface="+mn-ea"/>
                <a:cs typeface="+mn-cs"/>
                <a:sym typeface="Wingdings" panose="05000000000000000000" pitchFamily="2" charset="2"/>
              </a:rPr>
              <a:t> </a:t>
            </a:r>
            <a:r>
              <a:rPr lang="en-US" sz="1200" b="0" i="0" kern="1200" noProof="0" dirty="0" smtClean="0">
                <a:solidFill>
                  <a:schemeClr val="tx1"/>
                </a:solidFill>
                <a:effectLst/>
                <a:latin typeface="+mn-lt"/>
                <a:ea typeface="+mn-ea"/>
                <a:cs typeface="+mn-cs"/>
              </a:rPr>
              <a:t>usage is almost eliminated in Western Europe and therefore not a viable option (palm</a:t>
            </a:r>
            <a:r>
              <a:rPr lang="en-US" sz="1200" b="0" i="0" kern="1200" baseline="0" noProof="0" dirty="0" smtClean="0">
                <a:solidFill>
                  <a:schemeClr val="tx1"/>
                </a:solidFill>
                <a:effectLst/>
                <a:latin typeface="+mn-lt"/>
                <a:ea typeface="+mn-ea"/>
                <a:cs typeface="+mn-cs"/>
              </a:rPr>
              <a:t> oil was the solution to this issue)</a:t>
            </a:r>
            <a:r>
              <a:rPr lang="en-US" sz="1200" b="0" i="0" kern="1200" noProof="0" dirty="0" smtClean="0">
                <a:solidFill>
                  <a:schemeClr val="tx1"/>
                </a:solidFill>
                <a:effectLst/>
                <a:latin typeface="+mn-lt"/>
                <a:ea typeface="+mn-ea"/>
                <a:cs typeface="+mn-cs"/>
              </a:rPr>
              <a:t> </a:t>
            </a:r>
            <a:r>
              <a:rPr lang="en-US" sz="1200" b="0" i="0" kern="1200" noProof="0" dirty="0" smtClean="0">
                <a:solidFill>
                  <a:schemeClr val="tx1"/>
                </a:solidFill>
                <a:effectLst/>
                <a:latin typeface="+mn-lt"/>
                <a:ea typeface="+mn-ea"/>
                <a:cs typeface="+mn-cs"/>
                <a:sym typeface="Wingdings" panose="05000000000000000000" pitchFamily="2" charset="2"/>
              </a:rPr>
              <a:t></a:t>
            </a:r>
            <a:r>
              <a:rPr lang="en-US" sz="1200" b="0" i="0" kern="1200" baseline="0" noProof="0" dirty="0" smtClean="0">
                <a:solidFill>
                  <a:schemeClr val="tx1"/>
                </a:solidFill>
                <a:effectLst/>
                <a:latin typeface="+mn-lt"/>
                <a:ea typeface="+mn-ea"/>
                <a:cs typeface="+mn-cs"/>
                <a:sym typeface="Wingdings" panose="05000000000000000000" pitchFamily="2" charset="2"/>
              </a:rPr>
              <a:t> s</a:t>
            </a:r>
            <a:r>
              <a:rPr lang="en-US" sz="1200" b="0" i="0" kern="1200" noProof="0" dirty="0" smtClean="0">
                <a:solidFill>
                  <a:schemeClr val="tx1"/>
                </a:solidFill>
                <a:effectLst/>
                <a:latin typeface="+mn-lt"/>
                <a:ea typeface="+mn-ea"/>
                <a:cs typeface="+mn-cs"/>
              </a:rPr>
              <a:t>ince several years there has been a demand for food products free of palm oil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noProof="0" dirty="0" smtClean="0"/>
              <a:t>Fully hydrogenated fats</a:t>
            </a:r>
          </a:p>
          <a:p>
            <a:pPr marL="628650" lvl="1" indent="-171450">
              <a:buFont typeface="Arial" panose="020B0604020202020204" pitchFamily="34" charset="0"/>
              <a:buChar char="•"/>
            </a:pPr>
            <a:r>
              <a:rPr lang="en-US" sz="1200" b="1" i="0" kern="1200" noProof="0" dirty="0" smtClean="0">
                <a:solidFill>
                  <a:schemeClr val="tx1"/>
                </a:solidFill>
                <a:effectLst/>
                <a:latin typeface="+mn-lt"/>
                <a:ea typeface="+mn-ea"/>
                <a:cs typeface="+mn-cs"/>
              </a:rPr>
              <a:t>Benefits:</a:t>
            </a:r>
            <a:r>
              <a:rPr lang="en-US" sz="1200" b="0" i="0" kern="1200" noProof="0" dirty="0" smtClean="0">
                <a:solidFill>
                  <a:schemeClr val="tx1"/>
                </a:solidFill>
                <a:effectLst/>
                <a:latin typeface="+mn-lt"/>
                <a:ea typeface="+mn-ea"/>
                <a:cs typeface="+mn-cs"/>
              </a:rPr>
              <a:t> During the hydrogenation process and at full hydrogenation, a fat does not contain either unsaturated fatty acids or</a:t>
            </a:r>
            <a:r>
              <a:rPr lang="en-US" sz="1200" b="0" i="1" kern="1200" noProof="0" dirty="0" smtClean="0">
                <a:solidFill>
                  <a:schemeClr val="tx1"/>
                </a:solidFill>
                <a:effectLst/>
                <a:latin typeface="+mn-lt"/>
                <a:ea typeface="+mn-ea"/>
                <a:cs typeface="+mn-cs"/>
              </a:rPr>
              <a:t> trans</a:t>
            </a:r>
            <a:r>
              <a:rPr lang="en-US" sz="1200" b="0" i="0" kern="1200" noProof="0" dirty="0" smtClean="0">
                <a:solidFill>
                  <a:schemeClr val="tx1"/>
                </a:solidFill>
                <a:effectLst/>
                <a:latin typeface="+mn-lt"/>
                <a:ea typeface="+mn-ea"/>
                <a:cs typeface="+mn-cs"/>
              </a:rPr>
              <a:t>-fatty acids in any significant quantity</a:t>
            </a:r>
          </a:p>
          <a:p>
            <a:pPr marL="628650" lvl="1" indent="-171450">
              <a:buFont typeface="Arial" panose="020B0604020202020204" pitchFamily="34" charset="0"/>
              <a:buChar char="•"/>
            </a:pPr>
            <a:r>
              <a:rPr lang="en-US" sz="1200" b="1" i="0" kern="1200" noProof="0" dirty="0" smtClean="0">
                <a:solidFill>
                  <a:schemeClr val="tx1"/>
                </a:solidFill>
                <a:effectLst/>
                <a:latin typeface="+mn-lt"/>
                <a:ea typeface="+mn-ea"/>
                <a:cs typeface="+mn-cs"/>
              </a:rPr>
              <a:t>Issue</a:t>
            </a:r>
            <a:r>
              <a:rPr lang="en-US" sz="1200" b="0" i="0" kern="1200" noProof="0" dirty="0" smtClean="0">
                <a:solidFill>
                  <a:schemeClr val="tx1"/>
                </a:solidFill>
                <a:effectLst/>
                <a:latin typeface="+mn-lt"/>
                <a:ea typeface="+mn-ea"/>
                <a:cs typeface="+mn-cs"/>
              </a:rPr>
              <a:t>:</a:t>
            </a:r>
            <a:r>
              <a:rPr lang="en-US" sz="1200" b="0" i="0" kern="1200" baseline="0" noProof="0" dirty="0" smtClean="0">
                <a:solidFill>
                  <a:schemeClr val="tx1"/>
                </a:solidFill>
                <a:effectLst/>
                <a:latin typeface="+mn-lt"/>
                <a:ea typeface="+mn-ea"/>
                <a:cs typeface="+mn-cs"/>
              </a:rPr>
              <a:t> Most f</a:t>
            </a:r>
            <a:r>
              <a:rPr lang="en-US" sz="1200" b="0" i="0" kern="1200" noProof="0" dirty="0" smtClean="0">
                <a:solidFill>
                  <a:schemeClr val="tx1"/>
                </a:solidFill>
                <a:effectLst/>
                <a:latin typeface="+mn-lt"/>
                <a:ea typeface="+mn-ea"/>
                <a:cs typeface="+mn-cs"/>
              </a:rPr>
              <a:t>ully hydrogenated fats typically</a:t>
            </a:r>
            <a:r>
              <a:rPr lang="en-US" sz="1200" b="0" i="0" kern="1200" baseline="0" noProof="0" dirty="0" smtClean="0">
                <a:solidFill>
                  <a:schemeClr val="tx1"/>
                </a:solidFill>
                <a:effectLst/>
                <a:latin typeface="+mn-lt"/>
                <a:ea typeface="+mn-ea"/>
                <a:cs typeface="+mn-cs"/>
              </a:rPr>
              <a:t> have a melting point above 50 degrees </a:t>
            </a:r>
            <a:r>
              <a:rPr lang="en-US" sz="1200" b="0" i="0" kern="1200" baseline="0" noProof="0" dirty="0" err="1" smtClean="0">
                <a:solidFill>
                  <a:schemeClr val="tx1"/>
                </a:solidFill>
                <a:effectLst/>
                <a:latin typeface="+mn-lt"/>
                <a:ea typeface="+mn-ea"/>
                <a:cs typeface="+mn-cs"/>
              </a:rPr>
              <a:t>Celcius</a:t>
            </a:r>
            <a:r>
              <a:rPr lang="en-US" sz="1200" b="0" i="0" kern="1200" baseline="0" noProof="0" dirty="0" smtClean="0">
                <a:solidFill>
                  <a:schemeClr val="tx1"/>
                </a:solidFill>
                <a:effectLst/>
                <a:latin typeface="+mn-lt"/>
                <a:ea typeface="+mn-ea"/>
                <a:cs typeface="+mn-cs"/>
              </a:rPr>
              <a:t> </a:t>
            </a:r>
            <a:r>
              <a:rPr lang="en-US" sz="1200" b="0" i="0" kern="1200" baseline="0" noProof="0" dirty="0" smtClean="0">
                <a:solidFill>
                  <a:schemeClr val="tx1"/>
                </a:solidFill>
                <a:effectLst/>
                <a:latin typeface="+mn-lt"/>
                <a:ea typeface="+mn-ea"/>
                <a:cs typeface="+mn-cs"/>
                <a:sym typeface="Wingdings" panose="05000000000000000000" pitchFamily="2" charset="2"/>
              </a:rPr>
              <a:t> </a:t>
            </a:r>
            <a:r>
              <a:rPr lang="en-US" sz="1200" b="0" i="0" kern="1200" noProof="0" dirty="0" smtClean="0">
                <a:solidFill>
                  <a:schemeClr val="tx1"/>
                </a:solidFill>
                <a:effectLst/>
                <a:latin typeface="+mn-lt"/>
                <a:ea typeface="+mn-ea"/>
                <a:cs typeface="+mn-cs"/>
              </a:rPr>
              <a:t> high “solid fat content” at body temperature and therefore an unpleasant sensory experience</a:t>
            </a:r>
          </a:p>
          <a:p>
            <a:pPr marL="628650" lvl="1" indent="-171450">
              <a:buFont typeface="Arial" panose="020B0604020202020204" pitchFamily="34" charset="0"/>
              <a:buChar char="•"/>
            </a:pPr>
            <a:r>
              <a:rPr lang="en-US" sz="1200" b="1" i="0" kern="1200" noProof="0" dirty="0" smtClean="0">
                <a:solidFill>
                  <a:schemeClr val="tx1"/>
                </a:solidFill>
                <a:effectLst/>
                <a:latin typeface="+mn-lt"/>
                <a:ea typeface="+mn-ea"/>
                <a:cs typeface="+mn-cs"/>
              </a:rPr>
              <a:t>Solution</a:t>
            </a:r>
            <a:r>
              <a:rPr lang="en-US" sz="1200" b="0" i="0" kern="1200" noProof="0" dirty="0" smtClean="0">
                <a:solidFill>
                  <a:schemeClr val="tx1"/>
                </a:solidFill>
                <a:effectLst/>
                <a:latin typeface="+mn-lt"/>
                <a:ea typeface="+mn-ea"/>
                <a:cs typeface="+mn-cs"/>
              </a:rPr>
              <a:t>: To achieve a melting profile that is appropriate for most food applications (almost liquid at body temperature plus functionality at lower temperatures), a fully hydrogenated oil can be blended and </a:t>
            </a:r>
            <a:r>
              <a:rPr lang="en-US" sz="1200" b="0" i="0" kern="1200" noProof="0" dirty="0" err="1" smtClean="0">
                <a:solidFill>
                  <a:schemeClr val="tx1"/>
                </a:solidFill>
                <a:effectLst/>
                <a:latin typeface="+mn-lt"/>
                <a:ea typeface="+mn-ea"/>
                <a:cs typeface="+mn-cs"/>
              </a:rPr>
              <a:t>interesterified</a:t>
            </a:r>
            <a:r>
              <a:rPr lang="en-US" sz="1200" b="0" i="0" kern="1200" noProof="0" dirty="0" smtClean="0">
                <a:solidFill>
                  <a:schemeClr val="tx1"/>
                </a:solidFill>
                <a:effectLst/>
                <a:latin typeface="+mn-lt"/>
                <a:ea typeface="+mn-ea"/>
                <a:cs typeface="+mn-cs"/>
              </a:rPr>
              <a:t> with various non-hydrogenated oils to produce a functional and </a:t>
            </a:r>
            <a:r>
              <a:rPr lang="en-US" sz="1200" b="0" i="0" kern="1200" noProof="0" dirty="0" err="1" smtClean="0">
                <a:solidFill>
                  <a:schemeClr val="tx1"/>
                </a:solidFill>
                <a:effectLst/>
                <a:latin typeface="+mn-lt"/>
                <a:ea typeface="+mn-ea"/>
                <a:cs typeface="+mn-cs"/>
              </a:rPr>
              <a:t>organoleptically</a:t>
            </a:r>
            <a:r>
              <a:rPr lang="en-US" sz="1200" b="0" i="0" kern="1200" noProof="0" dirty="0" smtClean="0">
                <a:solidFill>
                  <a:schemeClr val="tx1"/>
                </a:solidFill>
                <a:effectLst/>
                <a:latin typeface="+mn-lt"/>
                <a:ea typeface="+mn-ea"/>
                <a:cs typeface="+mn-cs"/>
              </a:rPr>
              <a:t> acceptable end-product </a:t>
            </a:r>
            <a:r>
              <a:rPr lang="en-US" sz="1200" b="0" i="0" kern="1200" noProof="0" dirty="0" smtClean="0">
                <a:solidFill>
                  <a:schemeClr val="tx1"/>
                </a:solidFill>
                <a:effectLst/>
                <a:latin typeface="+mn-lt"/>
                <a:ea typeface="+mn-ea"/>
                <a:cs typeface="+mn-cs"/>
                <a:sym typeface="Wingdings" panose="05000000000000000000" pitchFamily="2" charset="2"/>
              </a:rPr>
              <a:t> b</a:t>
            </a:r>
            <a:r>
              <a:rPr lang="en-US" sz="1200" b="0" i="0" kern="1200" noProof="0" dirty="0" smtClean="0">
                <a:solidFill>
                  <a:schemeClr val="tx1"/>
                </a:solidFill>
                <a:effectLst/>
                <a:latin typeface="+mn-lt"/>
                <a:ea typeface="+mn-ea"/>
                <a:cs typeface="+mn-cs"/>
              </a:rPr>
              <a:t>y blending liquid oils such as rape, sunflower, soya, etc. with fully-hydrogenated oil(s), a good baking fat blend can be achieved</a:t>
            </a:r>
          </a:p>
          <a:p>
            <a:pPr marL="628650" lvl="1" indent="-171450">
              <a:buFont typeface="Arial" panose="020B0604020202020204" pitchFamily="34" charset="0"/>
              <a:buChar char="•"/>
            </a:pPr>
            <a:r>
              <a:rPr lang="en-US" sz="1200" b="1" i="0" kern="1200" noProof="0" dirty="0" smtClean="0">
                <a:solidFill>
                  <a:schemeClr val="tx1"/>
                </a:solidFill>
                <a:effectLst/>
                <a:latin typeface="+mn-lt"/>
                <a:ea typeface="+mn-ea"/>
                <a:cs typeface="+mn-cs"/>
              </a:rPr>
              <a:t>Alternative</a:t>
            </a:r>
            <a:r>
              <a:rPr lang="en-US" sz="1200" b="0" i="0" kern="1200" noProof="0" dirty="0" smtClean="0">
                <a:solidFill>
                  <a:schemeClr val="tx1"/>
                </a:solidFill>
                <a:effectLst/>
                <a:latin typeface="+mn-lt"/>
                <a:ea typeface="+mn-ea"/>
                <a:cs typeface="+mn-cs"/>
              </a:rPr>
              <a:t>: Blend the hydrogenated liquid oil with a </a:t>
            </a:r>
            <a:r>
              <a:rPr lang="en-US" sz="1200" b="0" i="0" kern="1200" noProof="0" dirty="0" err="1" smtClean="0">
                <a:solidFill>
                  <a:schemeClr val="tx1"/>
                </a:solidFill>
                <a:effectLst/>
                <a:latin typeface="+mn-lt"/>
                <a:ea typeface="+mn-ea"/>
                <a:cs typeface="+mn-cs"/>
              </a:rPr>
              <a:t>lauric</a:t>
            </a:r>
            <a:r>
              <a:rPr lang="en-US" sz="1200" b="0" i="0" kern="1200" noProof="0" dirty="0" smtClean="0">
                <a:solidFill>
                  <a:schemeClr val="tx1"/>
                </a:solidFill>
                <a:effectLst/>
                <a:latin typeface="+mn-lt"/>
                <a:ea typeface="+mn-ea"/>
                <a:cs typeface="+mn-cs"/>
              </a:rPr>
              <a:t> fat, such as coconut oil</a:t>
            </a:r>
            <a:r>
              <a:rPr lang="en-US" sz="1200" b="0" i="0" kern="1200" baseline="0" noProof="0" dirty="0" smtClean="0">
                <a:solidFill>
                  <a:schemeClr val="tx1"/>
                </a:solidFill>
                <a:effectLst/>
                <a:latin typeface="+mn-lt"/>
                <a:ea typeface="+mn-ea"/>
                <a:cs typeface="+mn-cs"/>
              </a:rPr>
              <a:t> </a:t>
            </a:r>
            <a:r>
              <a:rPr lang="en-US" sz="1200" b="0" i="0" kern="1200" baseline="0" noProof="0" dirty="0" smtClean="0">
                <a:solidFill>
                  <a:schemeClr val="tx1"/>
                </a:solidFill>
                <a:effectLst/>
                <a:latin typeface="+mn-lt"/>
                <a:ea typeface="+mn-ea"/>
                <a:cs typeface="+mn-cs"/>
                <a:sym typeface="Wingdings" panose="05000000000000000000" pitchFamily="2" charset="2"/>
              </a:rPr>
              <a:t> u</a:t>
            </a:r>
            <a:r>
              <a:rPr lang="en-US" sz="1200" b="0" i="0" kern="1200" noProof="0" dirty="0" smtClean="0">
                <a:solidFill>
                  <a:schemeClr val="tx1"/>
                </a:solidFill>
                <a:effectLst/>
                <a:latin typeface="+mn-lt"/>
                <a:ea typeface="+mn-ea"/>
                <a:cs typeface="+mn-cs"/>
              </a:rPr>
              <a:t>sing coconut oil in combination with fully hydrogenated oils will produce a much steeper melting profile and a higher solid fat content at 10 and 20°C </a:t>
            </a:r>
            <a:r>
              <a:rPr lang="en-US" sz="1200" b="0" i="0" kern="1200" noProof="0" dirty="0" smtClean="0">
                <a:solidFill>
                  <a:schemeClr val="tx1"/>
                </a:solidFill>
                <a:effectLst/>
                <a:latin typeface="+mn-lt"/>
                <a:ea typeface="+mn-ea"/>
                <a:cs typeface="+mn-cs"/>
                <a:sym typeface="Wingdings" panose="05000000000000000000" pitchFamily="2" charset="2"/>
              </a:rPr>
              <a:t></a:t>
            </a:r>
            <a:r>
              <a:rPr lang="en-US" sz="1200" b="0" i="0" kern="1200" noProof="0" dirty="0" smtClean="0">
                <a:solidFill>
                  <a:schemeClr val="tx1"/>
                </a:solidFill>
                <a:effectLst/>
                <a:latin typeface="+mn-lt"/>
                <a:ea typeface="+mn-ea"/>
                <a:cs typeface="+mn-cs"/>
              </a:rPr>
              <a:t> due to the steep melting profiles and pleasant meltdown at body temperature, such blends can give very good results in confectionary fillings</a:t>
            </a:r>
          </a:p>
          <a:p>
            <a:pPr marL="628650" lvl="1" indent="-171450">
              <a:buFont typeface="Arial" panose="020B0604020202020204" pitchFamily="34" charset="0"/>
              <a:buChar char="•"/>
            </a:pPr>
            <a:r>
              <a:rPr lang="en-US" sz="1200" b="1" i="0" kern="1200" noProof="0" dirty="0" smtClean="0">
                <a:solidFill>
                  <a:schemeClr val="tx1"/>
                </a:solidFill>
                <a:effectLst/>
                <a:latin typeface="+mn-lt"/>
                <a:ea typeface="+mn-ea"/>
                <a:cs typeface="+mn-cs"/>
              </a:rPr>
              <a:t>However</a:t>
            </a:r>
            <a:r>
              <a:rPr lang="en-US" sz="1200" b="0" i="0" kern="1200" noProof="0" dirty="0" smtClean="0">
                <a:solidFill>
                  <a:schemeClr val="tx1"/>
                </a:solidFill>
                <a:effectLst/>
                <a:latin typeface="+mn-lt"/>
                <a:ea typeface="+mn-ea"/>
                <a:cs typeface="+mn-cs"/>
              </a:rPr>
              <a:t> as coconut oil and fully hydrogenated liquid oils both have a very high level of saturated fatty acids, the blend will be significantly higher in saturates than palm oil and therefore may be an issue for some customers and/or consumers (health concerns,</a:t>
            </a:r>
            <a:r>
              <a:rPr lang="en-US" sz="1200" b="0" i="0" kern="1200" baseline="0" noProof="0" dirty="0" smtClean="0">
                <a:solidFill>
                  <a:schemeClr val="tx1"/>
                </a:solidFill>
                <a:effectLst/>
                <a:latin typeface="+mn-lt"/>
                <a:ea typeface="+mn-ea"/>
                <a:cs typeface="+mn-cs"/>
              </a:rPr>
              <a:t> e.g. cardiovascular diseases, cancer, bone health in terms of mineral density)</a:t>
            </a:r>
          </a:p>
          <a:p>
            <a:pPr marL="628650" lvl="1" indent="-171450">
              <a:buFont typeface="Arial" panose="020B0604020202020204" pitchFamily="34" charset="0"/>
              <a:buChar char="•"/>
            </a:pPr>
            <a:r>
              <a:rPr lang="en-US" sz="1200" b="1" i="0" kern="1200" baseline="0" noProof="0" dirty="0" smtClean="0">
                <a:solidFill>
                  <a:schemeClr val="tx1"/>
                </a:solidFill>
                <a:effectLst/>
                <a:latin typeface="+mn-lt"/>
                <a:ea typeface="+mn-ea"/>
                <a:cs typeface="+mn-cs"/>
              </a:rPr>
              <a:t>Therefore</a:t>
            </a:r>
            <a:r>
              <a:rPr lang="en-US" sz="1200" b="0" i="0" kern="1200" baseline="0" noProof="0" dirty="0" smtClean="0">
                <a:solidFill>
                  <a:schemeClr val="tx1"/>
                </a:solidFill>
                <a:effectLst/>
                <a:latin typeface="+mn-lt"/>
                <a:ea typeface="+mn-ea"/>
                <a:cs typeface="+mn-cs"/>
              </a:rPr>
              <a:t>, e</a:t>
            </a:r>
            <a:r>
              <a:rPr lang="en-US" sz="1200" b="0" i="0" kern="1200" noProof="0" dirty="0" smtClean="0">
                <a:solidFill>
                  <a:schemeClr val="tx1"/>
                </a:solidFill>
                <a:effectLst/>
                <a:latin typeface="+mn-lt"/>
                <a:ea typeface="+mn-ea"/>
                <a:cs typeface="+mn-cs"/>
              </a:rPr>
              <a:t>ven though the</a:t>
            </a:r>
            <a:r>
              <a:rPr lang="en-US" sz="1200" b="0" i="0" kern="1200" baseline="0" noProof="0" dirty="0" smtClean="0">
                <a:solidFill>
                  <a:schemeClr val="tx1"/>
                </a:solidFill>
                <a:effectLst/>
                <a:latin typeface="+mn-lt"/>
                <a:ea typeface="+mn-ea"/>
                <a:cs typeface="+mn-cs"/>
              </a:rPr>
              <a:t> mentioned </a:t>
            </a:r>
            <a:r>
              <a:rPr lang="en-US" sz="1200" b="0" i="0" kern="1200" noProof="0" dirty="0" smtClean="0">
                <a:solidFill>
                  <a:schemeClr val="tx1"/>
                </a:solidFill>
                <a:effectLst/>
                <a:latin typeface="+mn-lt"/>
                <a:ea typeface="+mn-ea"/>
                <a:cs typeface="+mn-cs"/>
              </a:rPr>
              <a:t>fully hydrogenated fats do not contain </a:t>
            </a:r>
            <a:r>
              <a:rPr lang="en-US" sz="1200" b="0" i="1" kern="1200" noProof="0" dirty="0" smtClean="0">
                <a:solidFill>
                  <a:schemeClr val="tx1"/>
                </a:solidFill>
                <a:effectLst/>
                <a:latin typeface="+mn-lt"/>
                <a:ea typeface="+mn-ea"/>
                <a:cs typeface="+mn-cs"/>
              </a:rPr>
              <a:t>trans-</a:t>
            </a:r>
            <a:r>
              <a:rPr lang="en-US" sz="1200" b="0" i="0" kern="1200" noProof="0" dirty="0" smtClean="0">
                <a:solidFill>
                  <a:schemeClr val="tx1"/>
                </a:solidFill>
                <a:effectLst/>
                <a:latin typeface="+mn-lt"/>
                <a:ea typeface="+mn-ea"/>
                <a:cs typeface="+mn-cs"/>
              </a:rPr>
              <a:t>fatty acids, in many countries it is still necessary to label the process of hydrogenation on the food packaging, although the EU commission is reviewing this as part of potential “trans” legislation. If a food should be labeled as “non-hydrogenated” and “palm oil free”, fat blends based on exotic fats, might therefore be a better solution.</a:t>
            </a:r>
          </a:p>
          <a:p>
            <a:pPr marL="171450" lvl="0" indent="-171450">
              <a:buFont typeface="Arial" panose="020B0604020202020204" pitchFamily="34" charset="0"/>
              <a:buChar char="•"/>
            </a:pPr>
            <a:r>
              <a:rPr lang="en-US" sz="1200" b="0" i="0" kern="1200" noProof="0" dirty="0" smtClean="0">
                <a:solidFill>
                  <a:schemeClr val="tx1"/>
                </a:solidFill>
                <a:effectLst/>
                <a:latin typeface="+mn-lt"/>
                <a:ea typeface="+mn-ea"/>
                <a:cs typeface="+mn-cs"/>
              </a:rPr>
              <a:t>Exotic</a:t>
            </a:r>
            <a:r>
              <a:rPr lang="en-US" sz="1200" b="0" i="0" kern="1200" baseline="0" noProof="0" dirty="0" smtClean="0">
                <a:solidFill>
                  <a:schemeClr val="tx1"/>
                </a:solidFill>
                <a:effectLst/>
                <a:latin typeface="+mn-lt"/>
                <a:ea typeface="+mn-ea"/>
                <a:cs typeface="+mn-cs"/>
              </a:rPr>
              <a:t> fats:</a:t>
            </a:r>
            <a:endParaRPr lang="en-US" sz="1200" b="0" i="0" kern="1200" noProof="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b="0" i="0" kern="1200" noProof="0" dirty="0" smtClean="0">
                <a:solidFill>
                  <a:schemeClr val="tx1"/>
                </a:solidFill>
                <a:effectLst/>
                <a:latin typeface="+mn-lt"/>
                <a:ea typeface="+mn-ea"/>
                <a:cs typeface="+mn-cs"/>
              </a:rPr>
              <a:t>“Exotic fats” are typically fats such as </a:t>
            </a:r>
            <a:r>
              <a:rPr lang="en-US" sz="1200" b="0" i="0" kern="1200" noProof="0" dirty="0" err="1" smtClean="0">
                <a:solidFill>
                  <a:schemeClr val="tx1"/>
                </a:solidFill>
                <a:effectLst/>
                <a:latin typeface="+mn-lt"/>
                <a:ea typeface="+mn-ea"/>
                <a:cs typeface="+mn-cs"/>
              </a:rPr>
              <a:t>shea</a:t>
            </a:r>
            <a:r>
              <a:rPr lang="en-US" sz="1200" b="0" i="0" kern="1200" noProof="0" dirty="0" smtClean="0">
                <a:solidFill>
                  <a:schemeClr val="tx1"/>
                </a:solidFill>
                <a:effectLst/>
                <a:latin typeface="+mn-lt"/>
                <a:ea typeface="+mn-ea"/>
                <a:cs typeface="+mn-cs"/>
              </a:rPr>
              <a:t>, </a:t>
            </a:r>
            <a:r>
              <a:rPr lang="en-US" sz="1200" b="0" i="0" kern="1200" noProof="0" dirty="0" err="1" smtClean="0">
                <a:solidFill>
                  <a:schemeClr val="tx1"/>
                </a:solidFill>
                <a:effectLst/>
                <a:latin typeface="+mn-lt"/>
                <a:ea typeface="+mn-ea"/>
                <a:cs typeface="+mn-cs"/>
              </a:rPr>
              <a:t>sal</a:t>
            </a:r>
            <a:r>
              <a:rPr lang="en-US" sz="1200" b="0" i="0" kern="1200" noProof="0" dirty="0" smtClean="0">
                <a:solidFill>
                  <a:schemeClr val="tx1"/>
                </a:solidFill>
                <a:effectLst/>
                <a:latin typeface="+mn-lt"/>
                <a:ea typeface="+mn-ea"/>
                <a:cs typeface="+mn-cs"/>
              </a:rPr>
              <a:t>, </a:t>
            </a:r>
            <a:r>
              <a:rPr lang="en-US" sz="1200" b="0" i="0" kern="1200" noProof="0" dirty="0" err="1" smtClean="0">
                <a:solidFill>
                  <a:schemeClr val="tx1"/>
                </a:solidFill>
                <a:effectLst/>
                <a:latin typeface="+mn-lt"/>
                <a:ea typeface="+mn-ea"/>
                <a:cs typeface="+mn-cs"/>
              </a:rPr>
              <a:t>illipé</a:t>
            </a:r>
            <a:r>
              <a:rPr lang="en-US" sz="1200" b="0" i="0" kern="1200" noProof="0" dirty="0" smtClean="0">
                <a:solidFill>
                  <a:schemeClr val="tx1"/>
                </a:solidFill>
                <a:effectLst/>
                <a:latin typeface="+mn-lt"/>
                <a:ea typeface="+mn-ea"/>
                <a:cs typeface="+mn-cs"/>
              </a:rPr>
              <a:t>, kokum and mango kernel, in addition there are many other “exotic fats”, but these are not available in significant volumes</a:t>
            </a:r>
          </a:p>
          <a:p>
            <a:pPr marL="628650" lvl="1" indent="-171450">
              <a:buFont typeface="Arial" panose="020B0604020202020204" pitchFamily="34" charset="0"/>
              <a:buChar char="•"/>
            </a:pPr>
            <a:r>
              <a:rPr lang="en-US" sz="1200" b="0" i="0" kern="1200" noProof="0" dirty="0" smtClean="0">
                <a:solidFill>
                  <a:schemeClr val="tx1"/>
                </a:solidFill>
                <a:effectLst/>
                <a:latin typeface="+mn-lt"/>
                <a:ea typeface="+mn-ea"/>
                <a:cs typeface="+mn-cs"/>
              </a:rPr>
              <a:t>They all have in common a relatively high level of symmetrical triglycerides</a:t>
            </a:r>
            <a:r>
              <a:rPr lang="en-US" sz="1200" b="0" i="0" kern="1200" baseline="0" noProof="0" dirty="0" smtClean="0">
                <a:solidFill>
                  <a:schemeClr val="tx1"/>
                </a:solidFill>
                <a:effectLst/>
                <a:latin typeface="+mn-lt"/>
                <a:ea typeface="+mn-ea"/>
                <a:cs typeface="+mn-cs"/>
              </a:rPr>
              <a:t> </a:t>
            </a:r>
            <a:r>
              <a:rPr lang="en-US" sz="1200" b="0" i="0" kern="1200" baseline="0" noProof="0" dirty="0" smtClean="0">
                <a:solidFill>
                  <a:schemeClr val="tx1"/>
                </a:solidFill>
                <a:effectLst/>
                <a:latin typeface="+mn-lt"/>
                <a:ea typeface="+mn-ea"/>
                <a:cs typeface="+mn-cs"/>
                <a:sym typeface="Wingdings" panose="05000000000000000000" pitchFamily="2" charset="2"/>
              </a:rPr>
              <a:t> </a:t>
            </a:r>
            <a:r>
              <a:rPr lang="en-US" sz="1200" b="0" i="0" kern="1200" noProof="0" dirty="0" smtClean="0">
                <a:solidFill>
                  <a:schemeClr val="tx1"/>
                </a:solidFill>
                <a:effectLst/>
                <a:latin typeface="+mn-lt"/>
                <a:ea typeface="+mn-ea"/>
                <a:cs typeface="+mn-cs"/>
              </a:rPr>
              <a:t>need special tempering to crystallize into the desired stable form</a:t>
            </a:r>
          </a:p>
          <a:p>
            <a:pPr marL="1085850" lvl="2" indent="-171450">
              <a:buFont typeface="Arial" panose="020B0604020202020204" pitchFamily="34" charset="0"/>
              <a:buChar char="•"/>
            </a:pPr>
            <a:r>
              <a:rPr lang="en-US" sz="1200" b="1" i="0" kern="1200" noProof="0" dirty="0" smtClean="0">
                <a:solidFill>
                  <a:schemeClr val="tx1"/>
                </a:solidFill>
                <a:effectLst/>
                <a:latin typeface="+mn-lt"/>
                <a:ea typeface="+mn-ea"/>
                <a:cs typeface="+mn-cs"/>
              </a:rPr>
              <a:t>Example</a:t>
            </a:r>
            <a:r>
              <a:rPr lang="en-US" sz="1200" b="1" i="0" kern="1200" baseline="0" noProof="0" dirty="0" smtClean="0">
                <a:solidFill>
                  <a:schemeClr val="tx1"/>
                </a:solidFill>
                <a:effectLst/>
                <a:latin typeface="+mn-lt"/>
                <a:ea typeface="+mn-ea"/>
                <a:cs typeface="+mn-cs"/>
              </a:rPr>
              <a:t> used in article</a:t>
            </a:r>
            <a:r>
              <a:rPr lang="en-US" sz="1200" b="0" i="0" kern="1200" baseline="0" noProof="0" dirty="0" smtClean="0">
                <a:solidFill>
                  <a:schemeClr val="tx1"/>
                </a:solidFill>
                <a:effectLst/>
                <a:latin typeface="+mn-lt"/>
                <a:ea typeface="+mn-ea"/>
                <a:cs typeface="+mn-cs"/>
              </a:rPr>
              <a:t>: </a:t>
            </a:r>
            <a:r>
              <a:rPr lang="en-US" sz="1200" b="0" i="0" kern="1200" noProof="0" dirty="0" smtClean="0">
                <a:solidFill>
                  <a:schemeClr val="tx1"/>
                </a:solidFill>
                <a:effectLst/>
                <a:latin typeface="+mn-lt"/>
                <a:ea typeface="+mn-ea"/>
                <a:cs typeface="+mn-cs"/>
              </a:rPr>
              <a:t>By blending liquid oils with </a:t>
            </a:r>
            <a:r>
              <a:rPr lang="en-US" sz="1200" b="0" i="0" kern="1200" noProof="0" dirty="0" err="1" smtClean="0">
                <a:solidFill>
                  <a:schemeClr val="tx1"/>
                </a:solidFill>
                <a:effectLst/>
                <a:latin typeface="+mn-lt"/>
                <a:ea typeface="+mn-ea"/>
                <a:cs typeface="+mn-cs"/>
              </a:rPr>
              <a:t>shea</a:t>
            </a:r>
            <a:r>
              <a:rPr lang="en-US" sz="1200" b="0" i="0" kern="1200" noProof="0" dirty="0" smtClean="0">
                <a:solidFill>
                  <a:schemeClr val="tx1"/>
                </a:solidFill>
                <a:effectLst/>
                <a:latin typeface="+mn-lt"/>
                <a:ea typeface="+mn-ea"/>
                <a:cs typeface="+mn-cs"/>
              </a:rPr>
              <a:t> stearin, fat blends can be produced that replace palm mid fractions, for example as a filling fat in confectionary applications. Still, to achieve the required stable crystal configuration, it is necessary to temper the filling, similar to chocolate. Especially at room temperature (ca. 20°C), a non-tempered fat with a high level of symmetrical triglycerides will often be too soft. Also it will tend to recrystallize during storage and can cause fat bloom. A slight amendment of the recipe and processing conditions might still be necessary, as these blends will not have exactly the same melting profile as palm mid fractions</a:t>
            </a:r>
          </a:p>
          <a:p>
            <a:pPr marL="628650" lvl="1" indent="-171450">
              <a:buFont typeface="Arial" panose="020B0604020202020204" pitchFamily="34" charset="0"/>
              <a:buChar char="•"/>
            </a:pPr>
            <a:r>
              <a:rPr lang="en-US" sz="1200" b="1" i="0" kern="1200" noProof="0" dirty="0" smtClean="0">
                <a:solidFill>
                  <a:schemeClr val="tx1"/>
                </a:solidFill>
                <a:effectLst/>
                <a:latin typeface="+mn-lt"/>
                <a:ea typeface="+mn-ea"/>
                <a:cs typeface="+mn-cs"/>
              </a:rPr>
              <a:t>Benefits</a:t>
            </a:r>
            <a:r>
              <a:rPr lang="en-US" sz="1200" b="0" i="0" kern="1200" noProof="0" dirty="0" smtClean="0">
                <a:solidFill>
                  <a:schemeClr val="tx1"/>
                </a:solidFill>
                <a:effectLst/>
                <a:latin typeface="+mn-lt"/>
                <a:ea typeface="+mn-ea"/>
                <a:cs typeface="+mn-cs"/>
              </a:rPr>
              <a:t>:</a:t>
            </a:r>
            <a:r>
              <a:rPr lang="en-US" sz="1200" b="0" i="0" kern="1200" baseline="0" noProof="0" dirty="0" smtClean="0">
                <a:solidFill>
                  <a:schemeClr val="tx1"/>
                </a:solidFill>
                <a:effectLst/>
                <a:latin typeface="+mn-lt"/>
                <a:ea typeface="+mn-ea"/>
                <a:cs typeface="+mn-cs"/>
              </a:rPr>
              <a:t> </a:t>
            </a:r>
            <a:r>
              <a:rPr lang="en-US" sz="1200" b="0" i="0" kern="1200" noProof="0" dirty="0" smtClean="0">
                <a:solidFill>
                  <a:schemeClr val="tx1"/>
                </a:solidFill>
                <a:effectLst/>
                <a:latin typeface="+mn-lt"/>
                <a:ea typeface="+mn-ea"/>
                <a:cs typeface="+mn-cs"/>
              </a:rPr>
              <a:t>Because of their high level of liquid oils, such blends will mostly have a level of saturated fatty acids, lower than the originally used palm mid fraction </a:t>
            </a:r>
            <a:r>
              <a:rPr lang="en-US" sz="1200" b="0" i="0" kern="1200" noProof="0" dirty="0" smtClean="0">
                <a:solidFill>
                  <a:schemeClr val="tx1"/>
                </a:solidFill>
                <a:effectLst/>
                <a:latin typeface="+mn-lt"/>
                <a:ea typeface="+mn-ea"/>
                <a:cs typeface="+mn-cs"/>
                <a:sym typeface="Wingdings" panose="05000000000000000000" pitchFamily="2" charset="2"/>
              </a:rPr>
              <a:t> i</a:t>
            </a:r>
            <a:r>
              <a:rPr lang="en-US" sz="1200" b="0" i="0" kern="1200" noProof="0" dirty="0" smtClean="0">
                <a:solidFill>
                  <a:schemeClr val="tx1"/>
                </a:solidFill>
                <a:effectLst/>
                <a:latin typeface="+mn-lt"/>
                <a:ea typeface="+mn-ea"/>
                <a:cs typeface="+mn-cs"/>
              </a:rPr>
              <a:t>n the described example, the non-palm fat has a level of saturated fatty acids of 41% compared to a level of 59% in a palm mid fraction</a:t>
            </a:r>
          </a:p>
          <a:p>
            <a:pPr marL="628650" lvl="1" indent="-171450">
              <a:buFont typeface="Arial" panose="020B0604020202020204" pitchFamily="34" charset="0"/>
              <a:buChar char="•"/>
            </a:pPr>
            <a:r>
              <a:rPr lang="en-US" sz="1200" b="1" i="0" kern="1200" noProof="0" dirty="0" smtClean="0">
                <a:solidFill>
                  <a:schemeClr val="tx1"/>
                </a:solidFill>
                <a:effectLst/>
                <a:latin typeface="+mn-lt"/>
                <a:ea typeface="+mn-ea"/>
                <a:cs typeface="+mn-cs"/>
              </a:rPr>
              <a:t>Issue</a:t>
            </a:r>
            <a:r>
              <a:rPr lang="en-US" sz="1200" b="0" i="0" kern="1200" noProof="0" dirty="0" smtClean="0">
                <a:solidFill>
                  <a:schemeClr val="tx1"/>
                </a:solidFill>
                <a:effectLst/>
                <a:latin typeface="+mn-lt"/>
                <a:ea typeface="+mn-ea"/>
                <a:cs typeface="+mn-cs"/>
              </a:rPr>
              <a:t>: Blending exotic fats with liquid oils therefore can be a good solution to replace palm-oil-based fats in some confectionary applications when equipment to temper the product is available </a:t>
            </a:r>
            <a:r>
              <a:rPr lang="en-US" sz="1200" b="0" i="0" kern="1200" noProof="0" dirty="0" smtClean="0">
                <a:solidFill>
                  <a:schemeClr val="tx1"/>
                </a:solidFill>
                <a:effectLst/>
                <a:latin typeface="+mn-lt"/>
                <a:ea typeface="+mn-ea"/>
                <a:cs typeface="+mn-cs"/>
                <a:sym typeface="Wingdings" panose="05000000000000000000" pitchFamily="2" charset="2"/>
              </a:rPr>
              <a:t> i</a:t>
            </a:r>
            <a:r>
              <a:rPr lang="en-US" sz="1200" b="0" i="0" kern="1200" noProof="0" dirty="0" smtClean="0">
                <a:solidFill>
                  <a:schemeClr val="tx1"/>
                </a:solidFill>
                <a:effectLst/>
                <a:latin typeface="+mn-lt"/>
                <a:ea typeface="+mn-ea"/>
                <a:cs typeface="+mn-cs"/>
              </a:rPr>
              <a:t>n many cases though, the production lines are not equipped with tempering equipment and an upgrade would be costly</a:t>
            </a:r>
          </a:p>
          <a:p>
            <a:pPr marL="628650" lvl="1" indent="-171450">
              <a:buFont typeface="Arial" panose="020B0604020202020204" pitchFamily="34" charset="0"/>
              <a:buChar char="•"/>
            </a:pPr>
            <a:r>
              <a:rPr lang="en-US" sz="1200" b="1" i="0" kern="1200" noProof="0" dirty="0" smtClean="0">
                <a:solidFill>
                  <a:schemeClr val="tx1"/>
                </a:solidFill>
                <a:effectLst/>
                <a:latin typeface="+mn-lt"/>
                <a:ea typeface="+mn-ea"/>
                <a:cs typeface="+mn-cs"/>
              </a:rPr>
              <a:t>Issue</a:t>
            </a:r>
            <a:r>
              <a:rPr lang="en-US" sz="1200" b="0" i="0" kern="1200" noProof="0" dirty="0" smtClean="0">
                <a:solidFill>
                  <a:schemeClr val="tx1"/>
                </a:solidFill>
                <a:effectLst/>
                <a:latin typeface="+mn-lt"/>
                <a:ea typeface="+mn-ea"/>
                <a:cs typeface="+mn-cs"/>
              </a:rPr>
              <a:t>: One of the major drawbacks of non-palm and non-hydro fats based on </a:t>
            </a:r>
            <a:r>
              <a:rPr lang="en-US" sz="1200" b="0" i="0" kern="1200" noProof="0" dirty="0" err="1" smtClean="0">
                <a:solidFill>
                  <a:schemeClr val="tx1"/>
                </a:solidFill>
                <a:effectLst/>
                <a:latin typeface="+mn-lt"/>
                <a:ea typeface="+mn-ea"/>
                <a:cs typeface="+mn-cs"/>
              </a:rPr>
              <a:t>shea</a:t>
            </a:r>
            <a:r>
              <a:rPr lang="en-US" sz="1200" b="0" i="0" kern="1200" noProof="0" dirty="0" smtClean="0">
                <a:solidFill>
                  <a:schemeClr val="tx1"/>
                </a:solidFill>
                <a:effectLst/>
                <a:latin typeface="+mn-lt"/>
                <a:ea typeface="+mn-ea"/>
                <a:cs typeface="+mn-cs"/>
              </a:rPr>
              <a:t>, cocoa butter or other exotic fats is the high price of the raw materials</a:t>
            </a:r>
            <a:r>
              <a:rPr lang="en-US" sz="1200" b="0" i="0" kern="1200" baseline="0" noProof="0" dirty="0" smtClean="0">
                <a:solidFill>
                  <a:schemeClr val="tx1"/>
                </a:solidFill>
                <a:effectLst/>
                <a:latin typeface="+mn-lt"/>
                <a:ea typeface="+mn-ea"/>
                <a:cs typeface="+mn-cs"/>
              </a:rPr>
              <a:t> </a:t>
            </a:r>
            <a:r>
              <a:rPr lang="en-US" sz="1200" b="0" i="0" kern="1200" baseline="0" noProof="0" dirty="0" smtClean="0">
                <a:solidFill>
                  <a:schemeClr val="tx1"/>
                </a:solidFill>
                <a:effectLst/>
                <a:latin typeface="+mn-lt"/>
                <a:ea typeface="+mn-ea"/>
                <a:cs typeface="+mn-cs"/>
                <a:sym typeface="Wingdings" panose="05000000000000000000" pitchFamily="2" charset="2"/>
              </a:rPr>
              <a:t> e</a:t>
            </a:r>
            <a:r>
              <a:rPr lang="en-US" sz="1200" b="0" i="0" kern="1200" noProof="0" dirty="0" smtClean="0">
                <a:solidFill>
                  <a:schemeClr val="tx1"/>
                </a:solidFill>
                <a:effectLst/>
                <a:latin typeface="+mn-lt"/>
                <a:ea typeface="+mn-ea"/>
                <a:cs typeface="+mn-cs"/>
              </a:rPr>
              <a:t>ven though in most cases a specialty fat is not composed exclusively from exotic fats, a replacement by a non-palm solution is significantly more expensive than a palm based product, for the same performance</a:t>
            </a:r>
          </a:p>
          <a:p>
            <a:pPr marL="171450" lvl="0" indent="-171450">
              <a:buFont typeface="Arial" panose="020B0604020202020204" pitchFamily="34" charset="0"/>
              <a:buChar char="•"/>
            </a:pPr>
            <a:r>
              <a:rPr lang="en-US" sz="1200" b="0" i="0" kern="1200" noProof="0" dirty="0" smtClean="0">
                <a:solidFill>
                  <a:schemeClr val="tx1"/>
                </a:solidFill>
                <a:effectLst/>
                <a:latin typeface="+mn-lt"/>
                <a:ea typeface="+mn-ea"/>
                <a:cs typeface="+mn-cs"/>
              </a:rPr>
              <a:t>Liquid</a:t>
            </a:r>
            <a:r>
              <a:rPr lang="en-US" sz="1200" b="0" i="0" kern="1200" baseline="0" noProof="0" dirty="0" smtClean="0">
                <a:solidFill>
                  <a:schemeClr val="tx1"/>
                </a:solidFill>
                <a:effectLst/>
                <a:latin typeface="+mn-lt"/>
                <a:ea typeface="+mn-ea"/>
                <a:cs typeface="+mn-cs"/>
              </a:rPr>
              <a:t> oils:</a:t>
            </a:r>
          </a:p>
          <a:p>
            <a:pPr marL="628650" lvl="1" indent="-171450">
              <a:buFont typeface="Arial" panose="020B0604020202020204" pitchFamily="34" charset="0"/>
              <a:buChar char="•"/>
            </a:pPr>
            <a:r>
              <a:rPr lang="en-US" sz="1200" b="1" i="0" kern="1200" baseline="0" noProof="0" dirty="0" smtClean="0">
                <a:solidFill>
                  <a:schemeClr val="tx1"/>
                </a:solidFill>
                <a:effectLst/>
                <a:latin typeface="+mn-lt"/>
                <a:ea typeface="+mn-ea"/>
                <a:cs typeface="+mn-cs"/>
              </a:rPr>
              <a:t>General</a:t>
            </a:r>
            <a:r>
              <a:rPr lang="en-US" sz="1200" b="0" i="0" kern="1200" baseline="0" noProof="0" dirty="0" smtClean="0">
                <a:solidFill>
                  <a:schemeClr val="tx1"/>
                </a:solidFill>
                <a:effectLst/>
                <a:latin typeface="+mn-lt"/>
                <a:ea typeface="+mn-ea"/>
                <a:cs typeface="+mn-cs"/>
              </a:rPr>
              <a:t>: </a:t>
            </a:r>
            <a:r>
              <a:rPr lang="en-US" sz="1200" b="0" i="0" kern="1200" noProof="0" dirty="0" smtClean="0">
                <a:solidFill>
                  <a:schemeClr val="tx1"/>
                </a:solidFill>
                <a:effectLst/>
                <a:latin typeface="+mn-lt"/>
                <a:ea typeface="+mn-ea"/>
                <a:cs typeface="+mn-cs"/>
              </a:rPr>
              <a:t>A very obvious way to replace palm oil would be the usage of liquid oils like rapeseed oil, sunflower oil or soy bean oil </a:t>
            </a:r>
            <a:r>
              <a:rPr lang="en-US" sz="1200" b="0" i="0" kern="1200" noProof="0" dirty="0" smtClean="0">
                <a:solidFill>
                  <a:schemeClr val="tx1"/>
                </a:solidFill>
                <a:effectLst/>
                <a:latin typeface="+mn-lt"/>
                <a:ea typeface="+mn-ea"/>
                <a:cs typeface="+mn-cs"/>
                <a:sym typeface="Wingdings" panose="05000000000000000000" pitchFamily="2" charset="2"/>
              </a:rPr>
              <a:t> however, d</a:t>
            </a:r>
            <a:r>
              <a:rPr lang="en-US" sz="1200" b="0" i="0" kern="1200" noProof="0" dirty="0" smtClean="0">
                <a:solidFill>
                  <a:schemeClr val="tx1"/>
                </a:solidFill>
                <a:effectLst/>
                <a:latin typeface="+mn-lt"/>
                <a:ea typeface="+mn-ea"/>
                <a:cs typeface="+mn-cs"/>
              </a:rPr>
              <a:t>ue to their liquid aggregate state, they cannot replace all sorts of palm fractions in every application </a:t>
            </a:r>
            <a:r>
              <a:rPr lang="en-US" sz="1200" b="0" i="0" kern="1200" noProof="0" dirty="0" smtClean="0">
                <a:solidFill>
                  <a:schemeClr val="tx1"/>
                </a:solidFill>
                <a:effectLst/>
                <a:latin typeface="+mn-lt"/>
                <a:ea typeface="+mn-ea"/>
                <a:cs typeface="+mn-cs"/>
                <a:sym typeface="Wingdings" panose="05000000000000000000" pitchFamily="2" charset="2"/>
              </a:rPr>
              <a:t> s</a:t>
            </a:r>
            <a:r>
              <a:rPr lang="en-US" sz="1200" b="0" i="0" kern="1200" noProof="0" dirty="0" smtClean="0">
                <a:solidFill>
                  <a:schemeClr val="tx1"/>
                </a:solidFill>
                <a:effectLst/>
                <a:latin typeface="+mn-lt"/>
                <a:ea typeface="+mn-ea"/>
                <a:cs typeface="+mn-cs"/>
              </a:rPr>
              <a:t>till, in applications where only small volumes of fat are used (for example bread, wafers, release agents) or where liquid fractions of palm oil (</a:t>
            </a:r>
            <a:r>
              <a:rPr lang="en-US" sz="1200" b="0" i="0" kern="1200" noProof="0" dirty="0" err="1" smtClean="0">
                <a:solidFill>
                  <a:schemeClr val="tx1"/>
                </a:solidFill>
                <a:effectLst/>
                <a:latin typeface="+mn-lt"/>
                <a:ea typeface="+mn-ea"/>
                <a:cs typeface="+mn-cs"/>
              </a:rPr>
              <a:t>oleins</a:t>
            </a:r>
            <a:r>
              <a:rPr lang="en-US" sz="1200" b="0" i="0" kern="1200" noProof="0" dirty="0" smtClean="0">
                <a:solidFill>
                  <a:schemeClr val="tx1"/>
                </a:solidFill>
                <a:effectLst/>
                <a:latin typeface="+mn-lt"/>
                <a:ea typeface="+mn-ea"/>
                <a:cs typeface="+mn-cs"/>
              </a:rPr>
              <a:t>) are applied, a replacement of palm by liquid oils is often possible</a:t>
            </a:r>
          </a:p>
          <a:p>
            <a:pPr marL="628650" lvl="1" indent="-171450">
              <a:buFont typeface="Arial" panose="020B0604020202020204" pitchFamily="34" charset="0"/>
              <a:buChar char="•"/>
            </a:pPr>
            <a:r>
              <a:rPr lang="en-US" sz="1200" b="1" i="0" kern="1200" noProof="0" dirty="0" smtClean="0">
                <a:solidFill>
                  <a:schemeClr val="tx1"/>
                </a:solidFill>
                <a:effectLst/>
                <a:latin typeface="+mn-lt"/>
                <a:ea typeface="+mn-ea"/>
                <a:cs typeface="+mn-cs"/>
              </a:rPr>
              <a:t>Benefit</a:t>
            </a:r>
            <a:r>
              <a:rPr lang="en-US" sz="1200" b="0" i="0" kern="1200" noProof="0" dirty="0" smtClean="0">
                <a:solidFill>
                  <a:schemeClr val="tx1"/>
                </a:solidFill>
                <a:effectLst/>
                <a:latin typeface="+mn-lt"/>
                <a:ea typeface="+mn-ea"/>
                <a:cs typeface="+mn-cs"/>
              </a:rPr>
              <a:t>: Most liquid oils have a significant lower level of saturated fatty acids and a higher level of polyunsaturated fatty acids than palm oil</a:t>
            </a:r>
            <a:r>
              <a:rPr lang="en-US" sz="1200" b="0" i="0" kern="1200" baseline="0" noProof="0" dirty="0" smtClean="0">
                <a:solidFill>
                  <a:schemeClr val="tx1"/>
                </a:solidFill>
                <a:effectLst/>
                <a:latin typeface="+mn-lt"/>
                <a:ea typeface="+mn-ea"/>
                <a:cs typeface="+mn-cs"/>
              </a:rPr>
              <a:t> </a:t>
            </a:r>
            <a:r>
              <a:rPr lang="en-US" sz="1200" b="0" i="0" kern="1200" baseline="0" noProof="0" dirty="0" smtClean="0">
                <a:solidFill>
                  <a:schemeClr val="tx1"/>
                </a:solidFill>
                <a:effectLst/>
                <a:latin typeface="+mn-lt"/>
                <a:ea typeface="+mn-ea"/>
                <a:cs typeface="+mn-cs"/>
                <a:sym typeface="Wingdings" panose="05000000000000000000" pitchFamily="2" charset="2"/>
              </a:rPr>
              <a:t> </a:t>
            </a:r>
            <a:r>
              <a:rPr lang="en-US" sz="1200" b="0" i="0" kern="1200" noProof="0" dirty="0" smtClean="0">
                <a:solidFill>
                  <a:schemeClr val="tx1"/>
                </a:solidFill>
                <a:effectLst/>
                <a:latin typeface="+mn-lt"/>
                <a:ea typeface="+mn-ea"/>
                <a:cs typeface="+mn-cs"/>
              </a:rPr>
              <a:t>positive reputation in respect of health</a:t>
            </a:r>
          </a:p>
          <a:p>
            <a:pPr marL="628650" lvl="1" indent="-171450">
              <a:buFont typeface="Arial" panose="020B0604020202020204" pitchFamily="34" charset="0"/>
              <a:buChar char="•"/>
            </a:pPr>
            <a:r>
              <a:rPr lang="en-US" sz="1200" b="1" i="0" kern="1200" noProof="0" dirty="0" smtClean="0">
                <a:solidFill>
                  <a:schemeClr val="tx1"/>
                </a:solidFill>
                <a:effectLst/>
                <a:latin typeface="+mn-lt"/>
                <a:ea typeface="+mn-ea"/>
                <a:cs typeface="+mn-cs"/>
              </a:rPr>
              <a:t>Issue</a:t>
            </a:r>
            <a:r>
              <a:rPr lang="en-US" sz="1200" b="0" i="0" kern="1200" noProof="0" dirty="0" smtClean="0">
                <a:solidFill>
                  <a:schemeClr val="tx1"/>
                </a:solidFill>
                <a:effectLst/>
                <a:latin typeface="+mn-lt"/>
                <a:ea typeface="+mn-ea"/>
                <a:cs typeface="+mn-cs"/>
              </a:rPr>
              <a:t>: However, lower stability in terms of oxidative degradation</a:t>
            </a:r>
            <a:r>
              <a:rPr lang="en-US" sz="1200" b="0" i="0" kern="1200" baseline="0" noProof="0" dirty="0" smtClean="0">
                <a:solidFill>
                  <a:schemeClr val="tx1"/>
                </a:solidFill>
                <a:effectLst/>
                <a:latin typeface="+mn-lt"/>
                <a:ea typeface="+mn-ea"/>
                <a:cs typeface="+mn-cs"/>
              </a:rPr>
              <a:t> </a:t>
            </a:r>
            <a:r>
              <a:rPr lang="en-US" sz="1200" b="0" i="0" kern="1200" baseline="0" noProof="0" dirty="0" smtClean="0">
                <a:solidFill>
                  <a:schemeClr val="tx1"/>
                </a:solidFill>
                <a:effectLst/>
                <a:latin typeface="+mn-lt"/>
                <a:ea typeface="+mn-ea"/>
                <a:cs typeface="+mn-cs"/>
                <a:sym typeface="Wingdings" panose="05000000000000000000" pitchFamily="2" charset="2"/>
              </a:rPr>
              <a:t> c</a:t>
            </a:r>
            <a:r>
              <a:rPr lang="en-US" sz="1200" b="0" i="0" kern="1200" noProof="0" dirty="0" smtClean="0">
                <a:solidFill>
                  <a:schemeClr val="tx1"/>
                </a:solidFill>
                <a:effectLst/>
                <a:latin typeface="+mn-lt"/>
                <a:ea typeface="+mn-ea"/>
                <a:cs typeface="+mn-cs"/>
              </a:rPr>
              <a:t>onventional rapeseed oil and sunflower oil have a high level of polyunsaturated fatty acids, and therefore oxidize relatively quickly in the frying process </a:t>
            </a:r>
            <a:r>
              <a:rPr lang="en-US" sz="1200" b="0" i="0" kern="1200" noProof="0" dirty="0" smtClean="0">
                <a:solidFill>
                  <a:schemeClr val="tx1"/>
                </a:solidFill>
                <a:effectLst/>
                <a:latin typeface="+mn-lt"/>
                <a:ea typeface="+mn-ea"/>
                <a:cs typeface="+mn-cs"/>
                <a:sym typeface="Wingdings" panose="05000000000000000000" pitchFamily="2" charset="2"/>
              </a:rPr>
              <a:t> f</a:t>
            </a:r>
            <a:r>
              <a:rPr lang="en-US" sz="1200" b="0" i="0" kern="1200" noProof="0" dirty="0" smtClean="0">
                <a:solidFill>
                  <a:schemeClr val="tx1"/>
                </a:solidFill>
                <a:effectLst/>
                <a:latin typeface="+mn-lt"/>
                <a:ea typeface="+mn-ea"/>
                <a:cs typeface="+mn-cs"/>
              </a:rPr>
              <a:t>rom the oxidation, breakdown products arise (compounds like aldehydes</a:t>
            </a:r>
            <a:r>
              <a:rPr lang="en-US" sz="1200" b="0" i="0" kern="1200" baseline="0" noProof="0" dirty="0" smtClean="0">
                <a:solidFill>
                  <a:schemeClr val="tx1"/>
                </a:solidFill>
                <a:effectLst/>
                <a:latin typeface="+mn-lt"/>
                <a:ea typeface="+mn-ea"/>
                <a:cs typeface="+mn-cs"/>
              </a:rPr>
              <a:t>) </a:t>
            </a:r>
            <a:r>
              <a:rPr lang="en-US" sz="1200" b="0" i="0" kern="1200" baseline="0" noProof="0" dirty="0" smtClean="0">
                <a:solidFill>
                  <a:schemeClr val="tx1"/>
                </a:solidFill>
                <a:effectLst/>
                <a:latin typeface="+mn-lt"/>
                <a:ea typeface="+mn-ea"/>
                <a:cs typeface="+mn-cs"/>
                <a:sym typeface="Wingdings" panose="05000000000000000000" pitchFamily="2" charset="2"/>
              </a:rPr>
              <a:t> </a:t>
            </a:r>
            <a:r>
              <a:rPr lang="en-US" sz="1200" b="1" i="0" kern="1200" baseline="0" noProof="0" dirty="0" smtClean="0">
                <a:solidFill>
                  <a:schemeClr val="tx1"/>
                </a:solidFill>
                <a:effectLst/>
                <a:latin typeface="+mn-lt"/>
                <a:ea typeface="+mn-ea"/>
                <a:cs typeface="+mn-cs"/>
                <a:sym typeface="Wingdings" panose="05000000000000000000" pitchFamily="2" charset="2"/>
              </a:rPr>
              <a:t>can even be regarded as unhealthy</a:t>
            </a:r>
          </a:p>
          <a:p>
            <a:pPr marL="1085850" lvl="2" indent="-171450">
              <a:buFont typeface="Arial" panose="020B0604020202020204" pitchFamily="34" charset="0"/>
              <a:buChar char="•"/>
            </a:pPr>
            <a:r>
              <a:rPr lang="en-US" b="1" i="0" kern="1200" baseline="0" noProof="0" dirty="0" smtClean="0">
                <a:solidFill>
                  <a:schemeClr val="tx1"/>
                </a:solidFill>
                <a:effectLst/>
                <a:latin typeface="+mn-lt"/>
                <a:ea typeface="+mn-ea"/>
                <a:cs typeface="+mn-cs"/>
                <a:sym typeface="Wingdings" panose="05000000000000000000" pitchFamily="2" charset="2"/>
              </a:rPr>
              <a:t>Therefore</a:t>
            </a:r>
            <a:r>
              <a:rPr lang="en-US" b="0" i="0" kern="1200" baseline="0" noProof="0" dirty="0" smtClean="0">
                <a:solidFill>
                  <a:schemeClr val="tx1"/>
                </a:solidFill>
                <a:effectLst/>
                <a:latin typeface="+mn-lt"/>
                <a:ea typeface="+mn-ea"/>
                <a:cs typeface="+mn-cs"/>
                <a:sym typeface="Wingdings" panose="05000000000000000000" pitchFamily="2" charset="2"/>
              </a:rPr>
              <a:t>, the appropriate alternative to palm could be h</a:t>
            </a:r>
            <a:r>
              <a:rPr lang="en-US" sz="1200" b="0" i="0" kern="1200" noProof="0" dirty="0" smtClean="0">
                <a:solidFill>
                  <a:schemeClr val="tx1"/>
                </a:solidFill>
                <a:effectLst/>
                <a:latin typeface="+mn-lt"/>
                <a:ea typeface="+mn-ea"/>
                <a:cs typeface="+mn-cs"/>
              </a:rPr>
              <a:t>igh oleic sunflower and high oleic rapeseed oil,</a:t>
            </a:r>
            <a:r>
              <a:rPr lang="en-US" sz="1200" b="0" i="0" kern="1200" baseline="0" noProof="0" dirty="0" smtClean="0">
                <a:solidFill>
                  <a:schemeClr val="tx1"/>
                </a:solidFill>
                <a:effectLst/>
                <a:latin typeface="+mn-lt"/>
                <a:ea typeface="+mn-ea"/>
                <a:cs typeface="+mn-cs"/>
              </a:rPr>
              <a:t> </a:t>
            </a:r>
            <a:r>
              <a:rPr lang="en-US" sz="1200" b="0" i="0" kern="1200" noProof="0" dirty="0" smtClean="0">
                <a:solidFill>
                  <a:schemeClr val="tx1"/>
                </a:solidFill>
                <a:effectLst/>
                <a:latin typeface="+mn-lt"/>
                <a:ea typeface="+mn-ea"/>
                <a:cs typeface="+mn-cs"/>
              </a:rPr>
              <a:t>as they have high levels of monounsaturated fatty acids and a </a:t>
            </a:r>
            <a:r>
              <a:rPr lang="en-US" sz="1200" b="0" i="0" kern="1200" noProof="0" dirty="0" err="1" smtClean="0">
                <a:solidFill>
                  <a:schemeClr val="tx1"/>
                </a:solidFill>
                <a:effectLst/>
                <a:latin typeface="+mn-lt"/>
                <a:ea typeface="+mn-ea"/>
                <a:cs typeface="+mn-cs"/>
              </a:rPr>
              <a:t>rancimat</a:t>
            </a:r>
            <a:r>
              <a:rPr lang="en-US" sz="1200" b="0" i="0" kern="1200" noProof="0" dirty="0" smtClean="0">
                <a:solidFill>
                  <a:schemeClr val="tx1"/>
                </a:solidFill>
                <a:effectLst/>
                <a:latin typeface="+mn-lt"/>
                <a:ea typeface="+mn-ea"/>
                <a:cs typeface="+mn-cs"/>
              </a:rPr>
              <a:t> stability index only slightly lower than palm oil or palm </a:t>
            </a:r>
            <a:r>
              <a:rPr lang="en-US" sz="1200" b="0" i="0" kern="1200" noProof="0" dirty="0" err="1" smtClean="0">
                <a:solidFill>
                  <a:schemeClr val="tx1"/>
                </a:solidFill>
                <a:effectLst/>
                <a:latin typeface="+mn-lt"/>
                <a:ea typeface="+mn-ea"/>
                <a:cs typeface="+mn-cs"/>
              </a:rPr>
              <a:t>olein</a:t>
            </a:r>
            <a:r>
              <a:rPr lang="en-US" sz="1200" b="0" i="0" kern="1200" noProof="0" dirty="0" smtClean="0">
                <a:solidFill>
                  <a:schemeClr val="tx1"/>
                </a:solidFill>
                <a:effectLst/>
                <a:latin typeface="+mn-lt"/>
                <a:ea typeface="+mn-ea"/>
                <a:cs typeface="+mn-cs"/>
              </a:rPr>
              <a:t>, due to their elevated levels of oleic acid and reduced levels of both linoleic and linolenic acid</a:t>
            </a:r>
          </a:p>
          <a:p>
            <a:pPr marL="171450" lvl="0" indent="-171450">
              <a:buFont typeface="Arial" panose="020B0604020202020204" pitchFamily="34" charset="0"/>
              <a:buChar char="•"/>
            </a:pPr>
            <a:r>
              <a:rPr lang="en-US" b="0" i="0" kern="1200" noProof="0" dirty="0" smtClean="0">
                <a:solidFill>
                  <a:schemeClr val="tx1"/>
                </a:solidFill>
                <a:effectLst/>
                <a:latin typeface="+mn-lt"/>
                <a:ea typeface="+mn-ea"/>
                <a:cs typeface="+mn-cs"/>
              </a:rPr>
              <a:t>Conclusion:</a:t>
            </a:r>
          </a:p>
          <a:p>
            <a:pPr marL="628650" lvl="1" indent="-171450">
              <a:buFont typeface="Arial" panose="020B0604020202020204" pitchFamily="34" charset="0"/>
              <a:buChar char="•"/>
            </a:pPr>
            <a:r>
              <a:rPr lang="en-US" sz="1200" b="0" i="0" kern="1200" noProof="0" dirty="0" smtClean="0">
                <a:solidFill>
                  <a:schemeClr val="tx1"/>
                </a:solidFill>
                <a:effectLst/>
                <a:latin typeface="+mn-lt"/>
                <a:ea typeface="+mn-ea"/>
                <a:cs typeface="+mn-cs"/>
              </a:rPr>
              <a:t>As discussed, it may be possible to replace palm oil by liquid oils, blends with exotic fats, or blends with fully hydrogenated liquid oils </a:t>
            </a:r>
            <a:r>
              <a:rPr lang="en-US" sz="1200" b="0" i="0" kern="1200" noProof="0" dirty="0" smtClean="0">
                <a:solidFill>
                  <a:schemeClr val="tx1"/>
                </a:solidFill>
                <a:effectLst/>
                <a:latin typeface="+mn-lt"/>
                <a:ea typeface="+mn-ea"/>
                <a:cs typeface="+mn-cs"/>
                <a:sym typeface="Wingdings" panose="05000000000000000000" pitchFamily="2" charset="2"/>
              </a:rPr>
              <a:t> t</a:t>
            </a:r>
            <a:r>
              <a:rPr lang="en-US" sz="1200" b="0" i="0" kern="1200" noProof="0" dirty="0" smtClean="0">
                <a:solidFill>
                  <a:schemeClr val="tx1"/>
                </a:solidFill>
                <a:effectLst/>
                <a:latin typeface="+mn-lt"/>
                <a:ea typeface="+mn-ea"/>
                <a:cs typeface="+mn-cs"/>
              </a:rPr>
              <a:t>his will cause some technological challenges, but these are not necessarily insurmountable</a:t>
            </a:r>
          </a:p>
          <a:p>
            <a:pPr marL="628650" lvl="1" indent="-171450">
              <a:buFont typeface="Arial" panose="020B0604020202020204" pitchFamily="34" charset="0"/>
              <a:buChar char="•"/>
            </a:pPr>
            <a:r>
              <a:rPr lang="en-US" sz="1200" b="0" i="0" kern="1200" noProof="0" dirty="0" smtClean="0">
                <a:solidFill>
                  <a:schemeClr val="tx1"/>
                </a:solidFill>
                <a:effectLst/>
                <a:latin typeface="+mn-lt"/>
                <a:ea typeface="+mn-ea"/>
                <a:cs typeface="+mn-cs"/>
              </a:rPr>
              <a:t>But the question remains whether the exclusion of palm oil is actually fully viable or a necessary step </a:t>
            </a:r>
            <a:r>
              <a:rPr lang="en-US" sz="1200" b="0" i="0" kern="1200" noProof="0" dirty="0" smtClean="0">
                <a:solidFill>
                  <a:schemeClr val="tx1"/>
                </a:solidFill>
                <a:effectLst/>
                <a:latin typeface="+mn-lt"/>
                <a:ea typeface="+mn-ea"/>
                <a:cs typeface="+mn-cs"/>
                <a:sym typeface="Wingdings" panose="05000000000000000000" pitchFamily="2" charset="2"/>
              </a:rPr>
              <a:t> f</a:t>
            </a:r>
            <a:r>
              <a:rPr lang="en-US" sz="1200" b="0" i="0" kern="1200" noProof="0" dirty="0" smtClean="0">
                <a:solidFill>
                  <a:schemeClr val="tx1"/>
                </a:solidFill>
                <a:effectLst/>
                <a:latin typeface="+mn-lt"/>
                <a:ea typeface="+mn-ea"/>
                <a:cs typeface="+mn-cs"/>
              </a:rPr>
              <a:t>ats like coconut oil or cocoa butter, which have a perceived health advantage over palm oil, actually have a similar or even higher level of saturated fatty acids </a:t>
            </a:r>
            <a:r>
              <a:rPr lang="en-US" sz="1200" b="0" i="0" kern="1200" noProof="0" dirty="0" smtClean="0">
                <a:solidFill>
                  <a:schemeClr val="tx1"/>
                </a:solidFill>
                <a:effectLst/>
                <a:latin typeface="+mn-lt"/>
                <a:ea typeface="+mn-ea"/>
                <a:cs typeface="+mn-cs"/>
                <a:sym typeface="Wingdings" panose="05000000000000000000" pitchFamily="2" charset="2"/>
              </a:rPr>
              <a:t> a</a:t>
            </a:r>
            <a:r>
              <a:rPr lang="en-US" sz="1200" b="0" i="0" kern="1200" noProof="0" dirty="0" smtClean="0">
                <a:solidFill>
                  <a:schemeClr val="tx1"/>
                </a:solidFill>
                <a:effectLst/>
                <a:latin typeface="+mn-lt"/>
                <a:ea typeface="+mn-ea"/>
                <a:cs typeface="+mn-cs"/>
              </a:rPr>
              <a:t>lso, sustainable palm oil is already commercially available and efforts are undertaken to improve further palm oil sustainability</a:t>
            </a:r>
          </a:p>
          <a:p>
            <a:pPr marL="628650" lvl="1" indent="-171450">
              <a:buFont typeface="Arial" panose="020B0604020202020204" pitchFamily="34" charset="0"/>
              <a:buChar char="•"/>
            </a:pPr>
            <a:r>
              <a:rPr lang="en-US" sz="1200" b="0" i="0" kern="1200" noProof="0" dirty="0" smtClean="0">
                <a:solidFill>
                  <a:schemeClr val="tx1"/>
                </a:solidFill>
                <a:effectLst/>
                <a:latin typeface="+mn-lt"/>
                <a:ea typeface="+mn-ea"/>
                <a:cs typeface="+mn-cs"/>
              </a:rPr>
              <a:t>Finally,</a:t>
            </a:r>
            <a:r>
              <a:rPr lang="en-US" sz="1200" b="0" i="0" kern="1200" baseline="0" noProof="0" dirty="0" smtClean="0">
                <a:solidFill>
                  <a:schemeClr val="tx1"/>
                </a:solidFill>
                <a:effectLst/>
                <a:latin typeface="+mn-lt"/>
                <a:ea typeface="+mn-ea"/>
                <a:cs typeface="+mn-cs"/>
              </a:rPr>
              <a:t> palm oil is a much more efficient land use compared to other vegetable oils </a:t>
            </a:r>
            <a:r>
              <a:rPr lang="en-US" sz="1200" b="0" i="0" kern="1200" baseline="0" noProof="0" dirty="0" smtClean="0">
                <a:solidFill>
                  <a:schemeClr val="tx1"/>
                </a:solidFill>
                <a:effectLst/>
                <a:latin typeface="+mn-lt"/>
                <a:ea typeface="+mn-ea"/>
                <a:cs typeface="+mn-cs"/>
                <a:sym typeface="Wingdings" panose="05000000000000000000" pitchFamily="2" charset="2"/>
              </a:rPr>
              <a:t> the issues related to an expansion of other types could potentially be much worse  also, since palm oil is cheaper, it is important to consider whether consumers are willing to pay an increased price</a:t>
            </a:r>
          </a:p>
          <a:p>
            <a:pPr marL="171450" lvl="0" indent="-171450">
              <a:buFont typeface="Arial" panose="020B0604020202020204" pitchFamily="34" charset="0"/>
              <a:buChar char="•"/>
            </a:pPr>
            <a:r>
              <a:rPr lang="en-US" b="0" i="0" kern="1200" baseline="0" noProof="0" dirty="0" smtClean="0">
                <a:solidFill>
                  <a:schemeClr val="tx1"/>
                </a:solidFill>
                <a:effectLst/>
                <a:latin typeface="+mn-lt"/>
                <a:ea typeface="+mn-ea"/>
                <a:cs typeface="+mn-cs"/>
                <a:sym typeface="Wingdings" panose="05000000000000000000" pitchFamily="2" charset="2"/>
              </a:rPr>
              <a:t>Although there may be commercially available alternatives to palm oil, it is important to consider that the palm oil industry is a significant contributor to economic development for the producing countries, where it provides employment for millions of people and helps to alleviate poverty  in this way, the waiving of products containing palm oil could have severe consequences for the livelihood of a large number of people</a:t>
            </a:r>
          </a:p>
          <a:p>
            <a:pPr marL="628650" lvl="1" indent="-171450">
              <a:buFont typeface="Arial" panose="020B0604020202020204" pitchFamily="34" charset="0"/>
              <a:buChar char="•"/>
            </a:pPr>
            <a:endParaRPr lang="en-US" b="1" noProof="0" dirty="0"/>
          </a:p>
        </p:txBody>
      </p:sp>
      <p:sp>
        <p:nvSpPr>
          <p:cNvPr id="4" name="Slide Number Placeholder 3"/>
          <p:cNvSpPr>
            <a:spLocks noGrp="1"/>
          </p:cNvSpPr>
          <p:nvPr>
            <p:ph type="sldNum" sz="quarter" idx="10"/>
          </p:nvPr>
        </p:nvSpPr>
        <p:spPr/>
        <p:txBody>
          <a:bodyPr/>
          <a:lstStyle/>
          <a:p>
            <a:fld id="{984F6A9A-10CF-4AA0-BD89-7DB412DA9257}" type="slidenum">
              <a:rPr lang="da-DK" smtClean="0"/>
              <a:t>14</a:t>
            </a:fld>
            <a:endParaRPr lang="da-DK"/>
          </a:p>
        </p:txBody>
      </p:sp>
    </p:spTree>
    <p:extLst>
      <p:ext uri="{BB962C8B-B14F-4D97-AF65-F5344CB8AC3E}">
        <p14:creationId xmlns:p14="http://schemas.microsoft.com/office/powerpoint/2010/main" val="19515157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3" name="Pladsholder til tekst 2"/>
          <p:cNvSpPr>
            <a:spLocks noGrp="1"/>
          </p:cNvSpPr>
          <p:nvPr>
            <p:ph type="body" sz="quarter" idx="10" hasCustomPrompt="1"/>
          </p:nvPr>
        </p:nvSpPr>
        <p:spPr>
          <a:xfrm>
            <a:off x="395288" y="333375"/>
            <a:ext cx="8353425" cy="719361"/>
          </a:xfrm>
        </p:spPr>
        <p:txBody>
          <a:bodyPr/>
          <a:lstStyle>
            <a:lvl1pPr>
              <a:lnSpc>
                <a:spcPct val="90000"/>
              </a:lnSpc>
              <a:defRPr sz="1300" b="1" baseline="0">
                <a:solidFill>
                  <a:srgbClr val="4967AA"/>
                </a:solidFill>
              </a:defRPr>
            </a:lvl1pPr>
          </a:lstStyle>
          <a:p>
            <a:pPr lvl="0"/>
            <a:r>
              <a:rPr lang="da-DK" dirty="0" err="1" smtClean="0"/>
              <a:t>Click</a:t>
            </a:r>
            <a:r>
              <a:rPr lang="da-DK" dirty="0" smtClean="0"/>
              <a:t> to </a:t>
            </a:r>
            <a:r>
              <a:rPr lang="da-DK" dirty="0" err="1" smtClean="0"/>
              <a:t>add</a:t>
            </a:r>
            <a:r>
              <a:rPr lang="da-DK" dirty="0" smtClean="0"/>
              <a:t> date, time and </a:t>
            </a:r>
            <a:r>
              <a:rPr lang="da-DK" dirty="0" err="1" smtClean="0"/>
              <a:t>optional</a:t>
            </a:r>
            <a:r>
              <a:rPr lang="da-DK" dirty="0" smtClean="0"/>
              <a:t> notes</a:t>
            </a:r>
            <a:endParaRPr lang="da-DK" dirty="0"/>
          </a:p>
        </p:txBody>
      </p:sp>
      <p:sp>
        <p:nvSpPr>
          <p:cNvPr id="11" name="Pladsholder til tekst 10"/>
          <p:cNvSpPr>
            <a:spLocks noGrp="1"/>
          </p:cNvSpPr>
          <p:nvPr>
            <p:ph type="body" sz="quarter" idx="11" hasCustomPrompt="1"/>
          </p:nvPr>
        </p:nvSpPr>
        <p:spPr>
          <a:xfrm>
            <a:off x="395288" y="1052736"/>
            <a:ext cx="8353425" cy="2520279"/>
          </a:xfrm>
        </p:spPr>
        <p:txBody>
          <a:bodyPr anchor="b" anchorCtr="0"/>
          <a:lstStyle>
            <a:lvl1pPr>
              <a:lnSpc>
                <a:spcPct val="80000"/>
              </a:lnSpc>
              <a:defRPr sz="3600" b="1">
                <a:solidFill>
                  <a:srgbClr val="4967AA"/>
                </a:solidFill>
              </a:defRPr>
            </a:lvl1pPr>
          </a:lstStyle>
          <a:p>
            <a:pPr lvl="0"/>
            <a:r>
              <a:rPr lang="da-DK" dirty="0" err="1" smtClean="0"/>
              <a:t>Click</a:t>
            </a:r>
            <a:r>
              <a:rPr lang="da-DK" dirty="0" smtClean="0"/>
              <a:t> to </a:t>
            </a:r>
            <a:r>
              <a:rPr lang="da-DK" dirty="0" err="1" smtClean="0"/>
              <a:t>add</a:t>
            </a:r>
            <a:r>
              <a:rPr lang="da-DK" dirty="0" smtClean="0"/>
              <a:t> </a:t>
            </a:r>
            <a:r>
              <a:rPr lang="da-DK" dirty="0" err="1" smtClean="0"/>
              <a:t>title</a:t>
            </a:r>
            <a:endParaRPr lang="da-DK" dirty="0"/>
          </a:p>
        </p:txBody>
      </p:sp>
      <p:sp>
        <p:nvSpPr>
          <p:cNvPr id="13" name="Pladsholder til tekst 12"/>
          <p:cNvSpPr>
            <a:spLocks noGrp="1"/>
          </p:cNvSpPr>
          <p:nvPr>
            <p:ph type="body" sz="quarter" idx="12" hasCustomPrompt="1"/>
          </p:nvPr>
        </p:nvSpPr>
        <p:spPr>
          <a:xfrm>
            <a:off x="395288" y="3573016"/>
            <a:ext cx="8353425" cy="2303909"/>
          </a:xfrm>
        </p:spPr>
        <p:txBody>
          <a:bodyPr/>
          <a:lstStyle>
            <a:lvl1pPr>
              <a:lnSpc>
                <a:spcPct val="90000"/>
              </a:lnSpc>
              <a:defRPr sz="1600"/>
            </a:lvl1pPr>
          </a:lstStyle>
          <a:p>
            <a:pPr lvl="0"/>
            <a:r>
              <a:rPr lang="da-DK" dirty="0" err="1" smtClean="0"/>
              <a:t>Click</a:t>
            </a:r>
            <a:r>
              <a:rPr lang="da-DK" dirty="0" smtClean="0"/>
              <a:t> to </a:t>
            </a:r>
            <a:r>
              <a:rPr lang="da-DK" dirty="0" err="1" smtClean="0"/>
              <a:t>add</a:t>
            </a:r>
            <a:r>
              <a:rPr lang="da-DK" dirty="0" smtClean="0"/>
              <a:t> </a:t>
            </a:r>
            <a:r>
              <a:rPr lang="da-DK" dirty="0" err="1" smtClean="0"/>
              <a:t>title</a:t>
            </a:r>
            <a:endParaRPr lang="da-DK" dirty="0"/>
          </a:p>
        </p:txBody>
      </p:sp>
      <p:pic>
        <p:nvPicPr>
          <p:cNvPr id="1028" name="Picture 4" descr="C:\Users\aw.it\Desktop\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4418" y="6251942"/>
            <a:ext cx="2412000" cy="268000"/>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3" descr="akkrediteringer-vandret.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64088" y="6165304"/>
            <a:ext cx="3441700" cy="406400"/>
          </a:xfrm>
          <a:prstGeom prst="rect">
            <a:avLst/>
          </a:prstGeom>
        </p:spPr>
      </p:pic>
    </p:spTree>
    <p:extLst>
      <p:ext uri="{BB962C8B-B14F-4D97-AF65-F5344CB8AC3E}">
        <p14:creationId xmlns:p14="http://schemas.microsoft.com/office/powerpoint/2010/main" val="2263376756"/>
      </p:ext>
    </p:extLst>
  </p:cSld>
  <p:clrMapOvr>
    <a:masterClrMapping/>
  </p:clrMapOvr>
  <p:transition/>
  <p:extLst mod="1">
    <p:ext uri="{DCECCB84-F9BA-43D5-87BE-67443E8EF086}">
      <p15:sldGuideLst xmlns:p15="http://schemas.microsoft.com/office/powerpoint/2012/main">
        <p15:guide id="1" orient="horz" pos="210" userDrawn="1">
          <p15:clr>
            <a:srgbClr val="FBAE40"/>
          </p15:clr>
        </p15:guide>
        <p15:guide id="2" pos="5511" userDrawn="1">
          <p15:clr>
            <a:srgbClr val="FBAE40"/>
          </p15:clr>
        </p15:guide>
        <p15:guide id="3" pos="249" userDrawn="1">
          <p15:clr>
            <a:srgbClr val="FBAE40"/>
          </p15:clr>
        </p15:guide>
        <p15:guide id="4" orient="horz" pos="411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
    <p:bg>
      <p:bgPr>
        <a:solidFill>
          <a:schemeClr val="bg1"/>
        </a:solidFill>
        <a:effectLst/>
      </p:bgPr>
    </p:bg>
    <p:spTree>
      <p:nvGrpSpPr>
        <p:cNvPr id="1" name=""/>
        <p:cNvGrpSpPr/>
        <p:nvPr/>
      </p:nvGrpSpPr>
      <p:grpSpPr>
        <a:xfrm>
          <a:off x="0" y="0"/>
          <a:ext cx="0" cy="0"/>
          <a:chOff x="0" y="0"/>
          <a:chExt cx="0" cy="0"/>
        </a:xfrm>
      </p:grpSpPr>
      <p:sp>
        <p:nvSpPr>
          <p:cNvPr id="6" name="TextBox 2"/>
          <p:cNvSpPr txBox="1"/>
          <p:nvPr userDrawn="1"/>
        </p:nvSpPr>
        <p:spPr>
          <a:xfrm>
            <a:off x="4963528" y="6264002"/>
            <a:ext cx="3785185" cy="261610"/>
          </a:xfrm>
          <a:prstGeom prst="rect">
            <a:avLst/>
          </a:prstGeom>
          <a:noFill/>
        </p:spPr>
        <p:txBody>
          <a:bodyPr wrap="square" rtlCol="0">
            <a:spAutoFit/>
          </a:bodyPr>
          <a:lstStyle/>
          <a:p>
            <a:pPr algn="r"/>
            <a:fld id="{6B3992C5-A306-ED46-9DB6-FC571D36BE7A}" type="slidenum">
              <a:rPr lang="en-US" sz="1100" b="1" smtClean="0">
                <a:solidFill>
                  <a:srgbClr val="4967AA"/>
                </a:solidFill>
                <a:latin typeface="Arial"/>
                <a:cs typeface="Arial"/>
              </a:rPr>
              <a:pPr algn="r"/>
              <a:t>‹Nr.›</a:t>
            </a:fld>
            <a:endParaRPr lang="en-US" sz="1100" b="1" dirty="0">
              <a:solidFill>
                <a:srgbClr val="4967AA"/>
              </a:solidFill>
              <a:latin typeface="Arial"/>
              <a:cs typeface="Arial"/>
            </a:endParaRPr>
          </a:p>
        </p:txBody>
      </p:sp>
      <p:sp>
        <p:nvSpPr>
          <p:cNvPr id="3" name="Text Placeholder 2"/>
          <p:cNvSpPr>
            <a:spLocks noGrp="1"/>
          </p:cNvSpPr>
          <p:nvPr>
            <p:ph type="body" sz="quarter" idx="10" hasCustomPrompt="1"/>
          </p:nvPr>
        </p:nvSpPr>
        <p:spPr>
          <a:xfrm>
            <a:off x="395288" y="333375"/>
            <a:ext cx="5761037" cy="719138"/>
          </a:xfrm>
        </p:spPr>
        <p:txBody>
          <a:bodyPr>
            <a:normAutofit/>
          </a:bodyPr>
          <a:lstStyle>
            <a:lvl1pPr>
              <a:defRPr sz="3200" b="1">
                <a:solidFill>
                  <a:srgbClr val="4967AA"/>
                </a:solidFill>
              </a:defRPr>
            </a:lvl1pPr>
          </a:lstStyle>
          <a:p>
            <a:pPr lvl="0"/>
            <a:r>
              <a:rPr lang="da-DK" dirty="0" smtClean="0"/>
              <a:t>Click to add title</a:t>
            </a:r>
            <a:endParaRPr lang="da-DK" dirty="0"/>
          </a:p>
        </p:txBody>
      </p:sp>
      <p:sp>
        <p:nvSpPr>
          <p:cNvPr id="10" name="Content Placeholder 9"/>
          <p:cNvSpPr>
            <a:spLocks noGrp="1"/>
          </p:cNvSpPr>
          <p:nvPr>
            <p:ph sz="quarter" idx="11" hasCustomPrompt="1"/>
          </p:nvPr>
        </p:nvSpPr>
        <p:spPr>
          <a:xfrm>
            <a:off x="395289" y="1124743"/>
            <a:ext cx="8353424" cy="5139531"/>
          </a:xfrm>
        </p:spPr>
        <p:txBody>
          <a:bodyPr>
            <a:normAutofit/>
          </a:bodyPr>
          <a:lstStyle>
            <a:lvl1pPr>
              <a:defRPr baseline="0"/>
            </a:lvl1pPr>
          </a:lstStyle>
          <a:p>
            <a:pPr lvl="0"/>
            <a:r>
              <a:rPr lang="en-US" dirty="0" smtClean="0"/>
              <a:t>Click to add text – or click an icon to add content</a:t>
            </a:r>
            <a:endParaRPr lang="da-DK" dirty="0"/>
          </a:p>
        </p:txBody>
      </p:sp>
      <p:pic>
        <p:nvPicPr>
          <p:cNvPr id="7" name="Picture 4" descr="C:\Users\aw.it\Desktop\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36713" y="330743"/>
            <a:ext cx="2412000" cy="26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208252586"/>
      </p:ext>
    </p:extLst>
  </p:cSld>
  <p:clrMapOvr>
    <a:masterClrMapping/>
  </p:clrMapOvr>
  <p:transition/>
  <p:extLst mod="1">
    <p:ext uri="{DCECCB84-F9BA-43D5-87BE-67443E8EF086}">
      <p15:sldGuideLst xmlns:p15="http://schemas.microsoft.com/office/powerpoint/2012/main">
        <p15:guide id="1" orient="horz" pos="210">
          <p15:clr>
            <a:srgbClr val="FBAE40"/>
          </p15:clr>
        </p15:guide>
        <p15:guide id="2" pos="5511">
          <p15:clr>
            <a:srgbClr val="FBAE40"/>
          </p15:clr>
        </p15:guide>
        <p15:guide id="3" pos="249">
          <p15:clr>
            <a:srgbClr val="FBAE40"/>
          </p15:clr>
        </p15:guide>
        <p15:guide id="4" orient="horz" pos="411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
    <p:bg>
      <p:bgPr>
        <a:solidFill>
          <a:schemeClr val="bg1"/>
        </a:solidFill>
        <a:effectLst/>
      </p:bgPr>
    </p:bg>
    <p:spTree>
      <p:nvGrpSpPr>
        <p:cNvPr id="1" name=""/>
        <p:cNvGrpSpPr/>
        <p:nvPr/>
      </p:nvGrpSpPr>
      <p:grpSpPr>
        <a:xfrm>
          <a:off x="0" y="0"/>
          <a:ext cx="0" cy="0"/>
          <a:chOff x="0" y="0"/>
          <a:chExt cx="0" cy="0"/>
        </a:xfrm>
      </p:grpSpPr>
      <p:sp>
        <p:nvSpPr>
          <p:cNvPr id="6" name="TextBox 2"/>
          <p:cNvSpPr txBox="1"/>
          <p:nvPr userDrawn="1"/>
        </p:nvSpPr>
        <p:spPr>
          <a:xfrm>
            <a:off x="4963528" y="6264002"/>
            <a:ext cx="3785185" cy="261610"/>
          </a:xfrm>
          <a:prstGeom prst="rect">
            <a:avLst/>
          </a:prstGeom>
          <a:noFill/>
        </p:spPr>
        <p:txBody>
          <a:bodyPr wrap="square" rtlCol="0">
            <a:spAutoFit/>
          </a:bodyPr>
          <a:lstStyle/>
          <a:p>
            <a:pPr algn="r"/>
            <a:fld id="{6B3992C5-A306-ED46-9DB6-FC571D36BE7A}" type="slidenum">
              <a:rPr lang="en-US" sz="1100" b="1" smtClean="0">
                <a:solidFill>
                  <a:srgbClr val="4967AA"/>
                </a:solidFill>
                <a:latin typeface="Arial"/>
                <a:cs typeface="Arial"/>
              </a:rPr>
              <a:pPr algn="r"/>
              <a:t>‹Nr.›</a:t>
            </a:fld>
            <a:endParaRPr lang="en-US" sz="1100" b="1" dirty="0">
              <a:solidFill>
                <a:srgbClr val="4967AA"/>
              </a:solidFill>
              <a:latin typeface="Arial"/>
              <a:cs typeface="Arial"/>
            </a:endParaRPr>
          </a:p>
        </p:txBody>
      </p:sp>
      <p:sp>
        <p:nvSpPr>
          <p:cNvPr id="3" name="Text Placeholder 2"/>
          <p:cNvSpPr>
            <a:spLocks noGrp="1"/>
          </p:cNvSpPr>
          <p:nvPr>
            <p:ph type="body" sz="quarter" idx="10" hasCustomPrompt="1"/>
          </p:nvPr>
        </p:nvSpPr>
        <p:spPr>
          <a:xfrm>
            <a:off x="395288" y="333375"/>
            <a:ext cx="5761037" cy="719138"/>
          </a:xfrm>
        </p:spPr>
        <p:txBody>
          <a:bodyPr>
            <a:normAutofit/>
          </a:bodyPr>
          <a:lstStyle>
            <a:lvl1pPr>
              <a:defRPr sz="3200" b="1">
                <a:solidFill>
                  <a:srgbClr val="4967AA"/>
                </a:solidFill>
              </a:defRPr>
            </a:lvl1pPr>
          </a:lstStyle>
          <a:p>
            <a:pPr lvl="0"/>
            <a:r>
              <a:rPr lang="da-DK" dirty="0" smtClean="0"/>
              <a:t>Click to add title</a:t>
            </a:r>
            <a:endParaRPr lang="da-DK" dirty="0"/>
          </a:p>
        </p:txBody>
      </p:sp>
      <p:sp>
        <p:nvSpPr>
          <p:cNvPr id="10" name="Content Placeholder 9"/>
          <p:cNvSpPr>
            <a:spLocks noGrp="1"/>
          </p:cNvSpPr>
          <p:nvPr>
            <p:ph sz="quarter" idx="11" hasCustomPrompt="1"/>
          </p:nvPr>
        </p:nvSpPr>
        <p:spPr>
          <a:xfrm>
            <a:off x="395289" y="1124743"/>
            <a:ext cx="3960687" cy="5139531"/>
          </a:xfrm>
        </p:spPr>
        <p:txBody>
          <a:bodyPr>
            <a:normAutofit/>
          </a:bodyPr>
          <a:lstStyle>
            <a:lvl1pPr>
              <a:defRPr baseline="0"/>
            </a:lvl1pPr>
          </a:lstStyle>
          <a:p>
            <a:pPr lvl="0"/>
            <a:r>
              <a:rPr lang="en-US" dirty="0" smtClean="0"/>
              <a:t>Click to add text – or click an icon to add content</a:t>
            </a:r>
            <a:endParaRPr lang="da-DK" dirty="0"/>
          </a:p>
        </p:txBody>
      </p:sp>
      <p:sp>
        <p:nvSpPr>
          <p:cNvPr id="7" name="Content Placeholder 9"/>
          <p:cNvSpPr>
            <a:spLocks noGrp="1"/>
          </p:cNvSpPr>
          <p:nvPr>
            <p:ph sz="quarter" idx="12" hasCustomPrompt="1"/>
          </p:nvPr>
        </p:nvSpPr>
        <p:spPr>
          <a:xfrm>
            <a:off x="4788024" y="1124743"/>
            <a:ext cx="3960689" cy="5139531"/>
          </a:xfrm>
        </p:spPr>
        <p:txBody>
          <a:bodyPr>
            <a:normAutofit/>
          </a:bodyPr>
          <a:lstStyle>
            <a:lvl1pPr>
              <a:defRPr baseline="0"/>
            </a:lvl1pPr>
          </a:lstStyle>
          <a:p>
            <a:pPr lvl="0"/>
            <a:r>
              <a:rPr lang="en-US" dirty="0" smtClean="0"/>
              <a:t>Click to add text – or click an icon to add content</a:t>
            </a:r>
            <a:endParaRPr lang="da-DK" dirty="0"/>
          </a:p>
        </p:txBody>
      </p:sp>
      <p:pic>
        <p:nvPicPr>
          <p:cNvPr id="9" name="Picture 4" descr="C:\Users\aw.it\Desktop\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36713" y="330743"/>
            <a:ext cx="2412000" cy="26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902259117"/>
      </p:ext>
    </p:extLst>
  </p:cSld>
  <p:clrMapOvr>
    <a:masterClrMapping/>
  </p:clrMapOvr>
  <p:transition/>
  <p:extLst mod="1">
    <p:ext uri="{DCECCB84-F9BA-43D5-87BE-67443E8EF086}">
      <p15:sldGuideLst xmlns:p15="http://schemas.microsoft.com/office/powerpoint/2012/main">
        <p15:guide id="1" orient="horz" pos="210">
          <p15:clr>
            <a:srgbClr val="FBAE40"/>
          </p15:clr>
        </p15:guide>
        <p15:guide id="2" pos="5511">
          <p15:clr>
            <a:srgbClr val="FBAE40"/>
          </p15:clr>
        </p15:guide>
        <p15:guide id="3" pos="249">
          <p15:clr>
            <a:srgbClr val="FBAE40"/>
          </p15:clr>
        </p15:guide>
        <p15:guide id="4" orient="horz" pos="411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
    <p:bg>
      <p:bgPr>
        <a:solidFill>
          <a:schemeClr val="bg1"/>
        </a:solidFill>
        <a:effectLst/>
      </p:bgPr>
    </p:bg>
    <p:spTree>
      <p:nvGrpSpPr>
        <p:cNvPr id="1" name=""/>
        <p:cNvGrpSpPr/>
        <p:nvPr/>
      </p:nvGrpSpPr>
      <p:grpSpPr>
        <a:xfrm>
          <a:off x="0" y="0"/>
          <a:ext cx="0" cy="0"/>
          <a:chOff x="0" y="0"/>
          <a:chExt cx="0" cy="0"/>
        </a:xfrm>
      </p:grpSpPr>
      <p:sp>
        <p:nvSpPr>
          <p:cNvPr id="6" name="TextBox 2"/>
          <p:cNvSpPr txBox="1"/>
          <p:nvPr userDrawn="1"/>
        </p:nvSpPr>
        <p:spPr>
          <a:xfrm>
            <a:off x="4963528" y="6264002"/>
            <a:ext cx="3785185" cy="261610"/>
          </a:xfrm>
          <a:prstGeom prst="rect">
            <a:avLst/>
          </a:prstGeom>
          <a:noFill/>
        </p:spPr>
        <p:txBody>
          <a:bodyPr wrap="square" rtlCol="0">
            <a:spAutoFit/>
          </a:bodyPr>
          <a:lstStyle/>
          <a:p>
            <a:pPr algn="r"/>
            <a:fld id="{6B3992C5-A306-ED46-9DB6-FC571D36BE7A}" type="slidenum">
              <a:rPr lang="en-US" sz="1100" b="1" smtClean="0">
                <a:solidFill>
                  <a:srgbClr val="4967AA"/>
                </a:solidFill>
                <a:latin typeface="Arial"/>
                <a:cs typeface="Arial"/>
              </a:rPr>
              <a:pPr algn="r"/>
              <a:t>‹Nr.›</a:t>
            </a:fld>
            <a:endParaRPr lang="en-US" sz="1100" b="1" dirty="0">
              <a:solidFill>
                <a:srgbClr val="4967AA"/>
              </a:solidFill>
              <a:latin typeface="Arial"/>
              <a:cs typeface="Arial"/>
            </a:endParaRPr>
          </a:p>
        </p:txBody>
      </p:sp>
      <p:sp>
        <p:nvSpPr>
          <p:cNvPr id="3" name="Text Placeholder 2"/>
          <p:cNvSpPr>
            <a:spLocks noGrp="1"/>
          </p:cNvSpPr>
          <p:nvPr>
            <p:ph type="body" sz="quarter" idx="10" hasCustomPrompt="1"/>
          </p:nvPr>
        </p:nvSpPr>
        <p:spPr>
          <a:xfrm>
            <a:off x="395288" y="333375"/>
            <a:ext cx="5761037" cy="719138"/>
          </a:xfrm>
        </p:spPr>
        <p:txBody>
          <a:bodyPr>
            <a:normAutofit/>
          </a:bodyPr>
          <a:lstStyle>
            <a:lvl1pPr>
              <a:defRPr sz="3200" b="1">
                <a:solidFill>
                  <a:srgbClr val="4967AA"/>
                </a:solidFill>
              </a:defRPr>
            </a:lvl1pPr>
          </a:lstStyle>
          <a:p>
            <a:pPr lvl="0"/>
            <a:r>
              <a:rPr lang="da-DK" dirty="0" smtClean="0"/>
              <a:t>Click to add title</a:t>
            </a:r>
            <a:endParaRPr lang="da-DK" dirty="0"/>
          </a:p>
        </p:txBody>
      </p:sp>
      <p:sp>
        <p:nvSpPr>
          <p:cNvPr id="10" name="Content Placeholder 9"/>
          <p:cNvSpPr>
            <a:spLocks noGrp="1"/>
          </p:cNvSpPr>
          <p:nvPr>
            <p:ph sz="quarter" idx="11" hasCustomPrompt="1"/>
          </p:nvPr>
        </p:nvSpPr>
        <p:spPr>
          <a:xfrm>
            <a:off x="395288" y="1124743"/>
            <a:ext cx="2520000" cy="5139531"/>
          </a:xfrm>
        </p:spPr>
        <p:txBody>
          <a:bodyPr>
            <a:normAutofit/>
          </a:bodyPr>
          <a:lstStyle>
            <a:lvl1pPr>
              <a:defRPr baseline="0"/>
            </a:lvl1pPr>
          </a:lstStyle>
          <a:p>
            <a:pPr lvl="0"/>
            <a:r>
              <a:rPr lang="en-US" dirty="0" smtClean="0"/>
              <a:t>Click to add text – or click an icon to add content</a:t>
            </a:r>
            <a:endParaRPr lang="da-DK" dirty="0"/>
          </a:p>
        </p:txBody>
      </p:sp>
      <p:sp>
        <p:nvSpPr>
          <p:cNvPr id="9" name="Content Placeholder 9"/>
          <p:cNvSpPr>
            <a:spLocks noGrp="1"/>
          </p:cNvSpPr>
          <p:nvPr>
            <p:ph sz="quarter" idx="12" hasCustomPrompt="1"/>
          </p:nvPr>
        </p:nvSpPr>
        <p:spPr>
          <a:xfrm>
            <a:off x="3312000" y="1124471"/>
            <a:ext cx="2520000" cy="5139531"/>
          </a:xfrm>
        </p:spPr>
        <p:txBody>
          <a:bodyPr>
            <a:normAutofit/>
          </a:bodyPr>
          <a:lstStyle>
            <a:lvl1pPr>
              <a:defRPr baseline="0"/>
            </a:lvl1pPr>
          </a:lstStyle>
          <a:p>
            <a:pPr lvl="0"/>
            <a:r>
              <a:rPr lang="en-US" dirty="0" smtClean="0"/>
              <a:t>Click to add text – or click an icon to add content</a:t>
            </a:r>
            <a:endParaRPr lang="da-DK" dirty="0"/>
          </a:p>
        </p:txBody>
      </p:sp>
      <p:sp>
        <p:nvSpPr>
          <p:cNvPr id="11" name="Content Placeholder 9"/>
          <p:cNvSpPr>
            <a:spLocks noGrp="1"/>
          </p:cNvSpPr>
          <p:nvPr>
            <p:ph sz="quarter" idx="13" hasCustomPrompt="1"/>
          </p:nvPr>
        </p:nvSpPr>
        <p:spPr>
          <a:xfrm>
            <a:off x="6215585" y="1124471"/>
            <a:ext cx="2520000" cy="5139531"/>
          </a:xfrm>
        </p:spPr>
        <p:txBody>
          <a:bodyPr>
            <a:normAutofit/>
          </a:bodyPr>
          <a:lstStyle>
            <a:lvl1pPr>
              <a:defRPr baseline="0"/>
            </a:lvl1pPr>
          </a:lstStyle>
          <a:p>
            <a:pPr lvl="0"/>
            <a:r>
              <a:rPr lang="en-US" dirty="0" smtClean="0"/>
              <a:t>Click to add text – or click an icon to add content</a:t>
            </a:r>
            <a:endParaRPr lang="da-DK" dirty="0"/>
          </a:p>
        </p:txBody>
      </p:sp>
      <p:pic>
        <p:nvPicPr>
          <p:cNvPr id="12" name="Picture 4" descr="C:\Users\aw.it\Desktop\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36713" y="330743"/>
            <a:ext cx="2412000" cy="26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451912543"/>
      </p:ext>
    </p:extLst>
  </p:cSld>
  <p:clrMapOvr>
    <a:masterClrMapping/>
  </p:clrMapOvr>
  <p:transition/>
  <p:extLst mod="1">
    <p:ext uri="{DCECCB84-F9BA-43D5-87BE-67443E8EF086}">
      <p15:sldGuideLst xmlns:p15="http://schemas.microsoft.com/office/powerpoint/2012/main">
        <p15:guide id="1" orient="horz" pos="210">
          <p15:clr>
            <a:srgbClr val="FBAE40"/>
          </p15:clr>
        </p15:guide>
        <p15:guide id="2" pos="5511">
          <p15:clr>
            <a:srgbClr val="FBAE40"/>
          </p15:clr>
        </p15:guide>
        <p15:guide id="3" pos="249">
          <p15:clr>
            <a:srgbClr val="FBAE40"/>
          </p15:clr>
        </p15:guide>
        <p15:guide id="4" orient="horz" pos="411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
    <p:bg>
      <p:bgPr>
        <a:solidFill>
          <a:schemeClr val="bg1"/>
        </a:solidFill>
        <a:effectLst/>
      </p:bgPr>
    </p:bg>
    <p:spTree>
      <p:nvGrpSpPr>
        <p:cNvPr id="1" name=""/>
        <p:cNvGrpSpPr/>
        <p:nvPr/>
      </p:nvGrpSpPr>
      <p:grpSpPr>
        <a:xfrm>
          <a:off x="0" y="0"/>
          <a:ext cx="0" cy="0"/>
          <a:chOff x="0" y="0"/>
          <a:chExt cx="0" cy="0"/>
        </a:xfrm>
      </p:grpSpPr>
      <p:sp>
        <p:nvSpPr>
          <p:cNvPr id="6" name="TextBox 2"/>
          <p:cNvSpPr txBox="1"/>
          <p:nvPr userDrawn="1"/>
        </p:nvSpPr>
        <p:spPr>
          <a:xfrm>
            <a:off x="4963528" y="6264002"/>
            <a:ext cx="3785185" cy="261610"/>
          </a:xfrm>
          <a:prstGeom prst="rect">
            <a:avLst/>
          </a:prstGeom>
          <a:noFill/>
        </p:spPr>
        <p:txBody>
          <a:bodyPr wrap="square" rtlCol="0">
            <a:spAutoFit/>
          </a:bodyPr>
          <a:lstStyle/>
          <a:p>
            <a:pPr algn="r"/>
            <a:fld id="{6B3992C5-A306-ED46-9DB6-FC571D36BE7A}" type="slidenum">
              <a:rPr lang="en-US" sz="1100" b="1" smtClean="0">
                <a:solidFill>
                  <a:srgbClr val="4967AA"/>
                </a:solidFill>
                <a:latin typeface="Arial"/>
                <a:cs typeface="Arial"/>
              </a:rPr>
              <a:pPr algn="r"/>
              <a:t>‹Nr.›</a:t>
            </a:fld>
            <a:endParaRPr lang="en-US" sz="1100" b="1" dirty="0">
              <a:solidFill>
                <a:srgbClr val="4967AA"/>
              </a:solidFill>
              <a:latin typeface="Arial"/>
              <a:cs typeface="Arial"/>
            </a:endParaRPr>
          </a:p>
        </p:txBody>
      </p:sp>
      <p:sp>
        <p:nvSpPr>
          <p:cNvPr id="3" name="Text Placeholder 2"/>
          <p:cNvSpPr>
            <a:spLocks noGrp="1"/>
          </p:cNvSpPr>
          <p:nvPr>
            <p:ph type="body" sz="quarter" idx="10" hasCustomPrompt="1"/>
          </p:nvPr>
        </p:nvSpPr>
        <p:spPr>
          <a:xfrm>
            <a:off x="395288" y="333375"/>
            <a:ext cx="5761037" cy="719138"/>
          </a:xfrm>
        </p:spPr>
        <p:txBody>
          <a:bodyPr>
            <a:normAutofit/>
          </a:bodyPr>
          <a:lstStyle>
            <a:lvl1pPr>
              <a:defRPr sz="3200" b="1">
                <a:solidFill>
                  <a:srgbClr val="4967AA"/>
                </a:solidFill>
              </a:defRPr>
            </a:lvl1pPr>
          </a:lstStyle>
          <a:p>
            <a:pPr lvl="0"/>
            <a:r>
              <a:rPr lang="da-DK" dirty="0" smtClean="0"/>
              <a:t>Click to add title</a:t>
            </a:r>
            <a:endParaRPr lang="da-DK" dirty="0"/>
          </a:p>
        </p:txBody>
      </p:sp>
      <p:sp>
        <p:nvSpPr>
          <p:cNvPr id="7" name="Content Placeholder 9"/>
          <p:cNvSpPr>
            <a:spLocks noGrp="1"/>
          </p:cNvSpPr>
          <p:nvPr>
            <p:ph sz="quarter" idx="12" hasCustomPrompt="1"/>
          </p:nvPr>
        </p:nvSpPr>
        <p:spPr>
          <a:xfrm>
            <a:off x="395288" y="1124743"/>
            <a:ext cx="8353425" cy="2448273"/>
          </a:xfrm>
        </p:spPr>
        <p:txBody>
          <a:bodyPr>
            <a:normAutofit/>
          </a:bodyPr>
          <a:lstStyle>
            <a:lvl1pPr>
              <a:defRPr baseline="0"/>
            </a:lvl1pPr>
          </a:lstStyle>
          <a:p>
            <a:pPr lvl="0"/>
            <a:r>
              <a:rPr lang="en-US" dirty="0" smtClean="0"/>
              <a:t>Click to add text – or click an icon to add content</a:t>
            </a:r>
            <a:endParaRPr lang="da-DK" dirty="0"/>
          </a:p>
        </p:txBody>
      </p:sp>
      <p:sp>
        <p:nvSpPr>
          <p:cNvPr id="10" name="Content Placeholder 9"/>
          <p:cNvSpPr>
            <a:spLocks noGrp="1"/>
          </p:cNvSpPr>
          <p:nvPr>
            <p:ph sz="quarter" idx="13" hasCustomPrompt="1"/>
          </p:nvPr>
        </p:nvSpPr>
        <p:spPr>
          <a:xfrm>
            <a:off x="395288" y="3816002"/>
            <a:ext cx="8344783" cy="2448000"/>
          </a:xfrm>
        </p:spPr>
        <p:txBody>
          <a:bodyPr>
            <a:normAutofit/>
          </a:bodyPr>
          <a:lstStyle>
            <a:lvl1pPr>
              <a:defRPr baseline="0"/>
            </a:lvl1pPr>
          </a:lstStyle>
          <a:p>
            <a:pPr lvl="0"/>
            <a:r>
              <a:rPr lang="en-US" dirty="0" smtClean="0"/>
              <a:t>Click to add text – or click an icon to add content</a:t>
            </a:r>
            <a:endParaRPr lang="da-DK" dirty="0"/>
          </a:p>
        </p:txBody>
      </p:sp>
      <p:pic>
        <p:nvPicPr>
          <p:cNvPr id="11" name="Picture 4" descr="C:\Users\aw.it\Desktop\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36713" y="330743"/>
            <a:ext cx="2412000" cy="26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27569324"/>
      </p:ext>
    </p:extLst>
  </p:cSld>
  <p:clrMapOvr>
    <a:masterClrMapping/>
  </p:clrMapOvr>
  <p:transition/>
  <p:extLst mod="1">
    <p:ext uri="{DCECCB84-F9BA-43D5-87BE-67443E8EF086}">
      <p15:sldGuideLst xmlns:p15="http://schemas.microsoft.com/office/powerpoint/2012/main">
        <p15:guide id="1" orient="horz" pos="210">
          <p15:clr>
            <a:srgbClr val="FBAE40"/>
          </p15:clr>
        </p15:guide>
        <p15:guide id="2" pos="5511">
          <p15:clr>
            <a:srgbClr val="FBAE40"/>
          </p15:clr>
        </p15:guide>
        <p15:guide id="3" pos="249">
          <p15:clr>
            <a:srgbClr val="FBAE40"/>
          </p15:clr>
        </p15:guide>
        <p15:guide id="4" orient="horz" pos="411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
    <p:bg>
      <p:bgPr>
        <a:solidFill>
          <a:schemeClr val="bg1"/>
        </a:solidFill>
        <a:effectLst/>
      </p:bgPr>
    </p:bg>
    <p:spTree>
      <p:nvGrpSpPr>
        <p:cNvPr id="1" name=""/>
        <p:cNvGrpSpPr/>
        <p:nvPr/>
      </p:nvGrpSpPr>
      <p:grpSpPr>
        <a:xfrm>
          <a:off x="0" y="0"/>
          <a:ext cx="0" cy="0"/>
          <a:chOff x="0" y="0"/>
          <a:chExt cx="0" cy="0"/>
        </a:xfrm>
      </p:grpSpPr>
      <p:sp>
        <p:nvSpPr>
          <p:cNvPr id="6" name="TextBox 2"/>
          <p:cNvSpPr txBox="1"/>
          <p:nvPr userDrawn="1"/>
        </p:nvSpPr>
        <p:spPr>
          <a:xfrm>
            <a:off x="4963528" y="6264002"/>
            <a:ext cx="3785185" cy="261610"/>
          </a:xfrm>
          <a:prstGeom prst="rect">
            <a:avLst/>
          </a:prstGeom>
          <a:noFill/>
        </p:spPr>
        <p:txBody>
          <a:bodyPr wrap="square" rtlCol="0">
            <a:spAutoFit/>
          </a:bodyPr>
          <a:lstStyle/>
          <a:p>
            <a:pPr algn="r"/>
            <a:fld id="{6B3992C5-A306-ED46-9DB6-FC571D36BE7A}" type="slidenum">
              <a:rPr lang="en-US" sz="1100" b="1" smtClean="0">
                <a:solidFill>
                  <a:srgbClr val="4967AA"/>
                </a:solidFill>
                <a:latin typeface="Arial"/>
                <a:cs typeface="Arial"/>
              </a:rPr>
              <a:pPr algn="r"/>
              <a:t>‹Nr.›</a:t>
            </a:fld>
            <a:endParaRPr lang="en-US" sz="1100" b="1" dirty="0">
              <a:solidFill>
                <a:srgbClr val="4967AA"/>
              </a:solidFill>
              <a:latin typeface="Arial"/>
              <a:cs typeface="Arial"/>
            </a:endParaRPr>
          </a:p>
        </p:txBody>
      </p:sp>
      <p:sp>
        <p:nvSpPr>
          <p:cNvPr id="3" name="Text Placeholder 2"/>
          <p:cNvSpPr>
            <a:spLocks noGrp="1"/>
          </p:cNvSpPr>
          <p:nvPr>
            <p:ph type="body" sz="quarter" idx="10" hasCustomPrompt="1"/>
          </p:nvPr>
        </p:nvSpPr>
        <p:spPr>
          <a:xfrm>
            <a:off x="395288" y="333375"/>
            <a:ext cx="5761037" cy="719138"/>
          </a:xfrm>
        </p:spPr>
        <p:txBody>
          <a:bodyPr>
            <a:normAutofit/>
          </a:bodyPr>
          <a:lstStyle>
            <a:lvl1pPr>
              <a:defRPr sz="3200" b="1">
                <a:solidFill>
                  <a:srgbClr val="4967AA"/>
                </a:solidFill>
              </a:defRPr>
            </a:lvl1pPr>
          </a:lstStyle>
          <a:p>
            <a:pPr lvl="0"/>
            <a:r>
              <a:rPr lang="da-DK" dirty="0" smtClean="0"/>
              <a:t>Click to add title</a:t>
            </a:r>
            <a:endParaRPr lang="da-DK" dirty="0"/>
          </a:p>
        </p:txBody>
      </p:sp>
      <p:sp>
        <p:nvSpPr>
          <p:cNvPr id="10" name="Content Placeholder 9"/>
          <p:cNvSpPr>
            <a:spLocks noGrp="1"/>
          </p:cNvSpPr>
          <p:nvPr>
            <p:ph sz="quarter" idx="11" hasCustomPrompt="1"/>
          </p:nvPr>
        </p:nvSpPr>
        <p:spPr>
          <a:xfrm>
            <a:off x="395289" y="1124743"/>
            <a:ext cx="3960687" cy="5139531"/>
          </a:xfrm>
        </p:spPr>
        <p:txBody>
          <a:bodyPr>
            <a:normAutofit/>
          </a:bodyPr>
          <a:lstStyle>
            <a:lvl1pPr>
              <a:defRPr baseline="0"/>
            </a:lvl1pPr>
          </a:lstStyle>
          <a:p>
            <a:pPr lvl="0"/>
            <a:r>
              <a:rPr lang="en-US" dirty="0" smtClean="0"/>
              <a:t>Click to add text – or click an icon to add content</a:t>
            </a:r>
            <a:endParaRPr lang="da-DK" dirty="0"/>
          </a:p>
        </p:txBody>
      </p:sp>
      <p:sp>
        <p:nvSpPr>
          <p:cNvPr id="7" name="Content Placeholder 9"/>
          <p:cNvSpPr>
            <a:spLocks noGrp="1"/>
          </p:cNvSpPr>
          <p:nvPr>
            <p:ph sz="quarter" idx="12" hasCustomPrompt="1"/>
          </p:nvPr>
        </p:nvSpPr>
        <p:spPr>
          <a:xfrm>
            <a:off x="4788024" y="1124743"/>
            <a:ext cx="3960689" cy="2448273"/>
          </a:xfrm>
        </p:spPr>
        <p:txBody>
          <a:bodyPr>
            <a:normAutofit/>
          </a:bodyPr>
          <a:lstStyle>
            <a:lvl1pPr>
              <a:defRPr baseline="0"/>
            </a:lvl1pPr>
          </a:lstStyle>
          <a:p>
            <a:pPr lvl="0"/>
            <a:r>
              <a:rPr lang="en-US" dirty="0" smtClean="0"/>
              <a:t>Click to add text – or click an icon to add content</a:t>
            </a:r>
            <a:endParaRPr lang="da-DK" dirty="0"/>
          </a:p>
        </p:txBody>
      </p:sp>
      <p:sp>
        <p:nvSpPr>
          <p:cNvPr id="8" name="Content Placeholder 9"/>
          <p:cNvSpPr>
            <a:spLocks noGrp="1"/>
          </p:cNvSpPr>
          <p:nvPr>
            <p:ph sz="quarter" idx="13" hasCustomPrompt="1"/>
          </p:nvPr>
        </p:nvSpPr>
        <p:spPr>
          <a:xfrm>
            <a:off x="4786367" y="3816002"/>
            <a:ext cx="3953704" cy="2448000"/>
          </a:xfrm>
        </p:spPr>
        <p:txBody>
          <a:bodyPr>
            <a:normAutofit/>
          </a:bodyPr>
          <a:lstStyle>
            <a:lvl1pPr>
              <a:defRPr baseline="0"/>
            </a:lvl1pPr>
          </a:lstStyle>
          <a:p>
            <a:pPr lvl="0"/>
            <a:r>
              <a:rPr lang="en-US" dirty="0" smtClean="0"/>
              <a:t>Click to add text – or click an icon to add content</a:t>
            </a:r>
            <a:endParaRPr lang="da-DK" dirty="0"/>
          </a:p>
        </p:txBody>
      </p:sp>
      <p:pic>
        <p:nvPicPr>
          <p:cNvPr id="11" name="Picture 4" descr="C:\Users\aw.it\Desktop\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36713" y="330743"/>
            <a:ext cx="2412000" cy="26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674405617"/>
      </p:ext>
    </p:extLst>
  </p:cSld>
  <p:clrMapOvr>
    <a:masterClrMapping/>
  </p:clrMapOvr>
  <p:transition/>
  <p:extLst mod="1">
    <p:ext uri="{DCECCB84-F9BA-43D5-87BE-67443E8EF086}">
      <p15:sldGuideLst xmlns:p15="http://schemas.microsoft.com/office/powerpoint/2012/main">
        <p15:guide id="1" orient="horz" pos="210">
          <p15:clr>
            <a:srgbClr val="FBAE40"/>
          </p15:clr>
        </p15:guide>
        <p15:guide id="2" pos="5511">
          <p15:clr>
            <a:srgbClr val="FBAE40"/>
          </p15:clr>
        </p15:guide>
        <p15:guide id="3" pos="249">
          <p15:clr>
            <a:srgbClr val="FBAE40"/>
          </p15:clr>
        </p15:guide>
        <p15:guide id="4" orient="horz" pos="411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
    <p:bg>
      <p:bgPr>
        <a:solidFill>
          <a:schemeClr val="bg1"/>
        </a:solidFill>
        <a:effectLst/>
      </p:bgPr>
    </p:bg>
    <p:spTree>
      <p:nvGrpSpPr>
        <p:cNvPr id="1" name=""/>
        <p:cNvGrpSpPr/>
        <p:nvPr/>
      </p:nvGrpSpPr>
      <p:grpSpPr>
        <a:xfrm>
          <a:off x="0" y="0"/>
          <a:ext cx="0" cy="0"/>
          <a:chOff x="0" y="0"/>
          <a:chExt cx="0" cy="0"/>
        </a:xfrm>
      </p:grpSpPr>
      <p:sp>
        <p:nvSpPr>
          <p:cNvPr id="6" name="TextBox 2"/>
          <p:cNvSpPr txBox="1"/>
          <p:nvPr userDrawn="1"/>
        </p:nvSpPr>
        <p:spPr>
          <a:xfrm>
            <a:off x="4963528" y="6264002"/>
            <a:ext cx="3785185" cy="261610"/>
          </a:xfrm>
          <a:prstGeom prst="rect">
            <a:avLst/>
          </a:prstGeom>
          <a:noFill/>
        </p:spPr>
        <p:txBody>
          <a:bodyPr wrap="square" rtlCol="0">
            <a:spAutoFit/>
          </a:bodyPr>
          <a:lstStyle/>
          <a:p>
            <a:pPr algn="r"/>
            <a:fld id="{6B3992C5-A306-ED46-9DB6-FC571D36BE7A}" type="slidenum">
              <a:rPr lang="en-US" sz="1100" b="1" smtClean="0">
                <a:solidFill>
                  <a:srgbClr val="4967AA"/>
                </a:solidFill>
                <a:latin typeface="Arial"/>
                <a:cs typeface="Arial"/>
              </a:rPr>
              <a:pPr algn="r"/>
              <a:t>‹Nr.›</a:t>
            </a:fld>
            <a:endParaRPr lang="en-US" sz="1100" b="1" dirty="0">
              <a:solidFill>
                <a:srgbClr val="4967AA"/>
              </a:solidFill>
              <a:latin typeface="Arial"/>
              <a:cs typeface="Arial"/>
            </a:endParaRPr>
          </a:p>
        </p:txBody>
      </p:sp>
      <p:sp>
        <p:nvSpPr>
          <p:cNvPr id="3" name="Text Placeholder 2"/>
          <p:cNvSpPr>
            <a:spLocks noGrp="1"/>
          </p:cNvSpPr>
          <p:nvPr>
            <p:ph type="body" sz="quarter" idx="10" hasCustomPrompt="1"/>
          </p:nvPr>
        </p:nvSpPr>
        <p:spPr>
          <a:xfrm>
            <a:off x="395288" y="333375"/>
            <a:ext cx="5761037" cy="719138"/>
          </a:xfrm>
        </p:spPr>
        <p:txBody>
          <a:bodyPr>
            <a:normAutofit/>
          </a:bodyPr>
          <a:lstStyle>
            <a:lvl1pPr>
              <a:defRPr sz="3200" b="1">
                <a:solidFill>
                  <a:srgbClr val="4967AA"/>
                </a:solidFill>
              </a:defRPr>
            </a:lvl1pPr>
          </a:lstStyle>
          <a:p>
            <a:pPr lvl="0"/>
            <a:r>
              <a:rPr lang="da-DK" dirty="0" smtClean="0"/>
              <a:t>Click to add title</a:t>
            </a:r>
            <a:endParaRPr lang="da-DK" dirty="0"/>
          </a:p>
        </p:txBody>
      </p:sp>
      <p:sp>
        <p:nvSpPr>
          <p:cNvPr id="10" name="Content Placeholder 9"/>
          <p:cNvSpPr>
            <a:spLocks noGrp="1"/>
          </p:cNvSpPr>
          <p:nvPr>
            <p:ph sz="quarter" idx="11" hasCustomPrompt="1"/>
          </p:nvPr>
        </p:nvSpPr>
        <p:spPr>
          <a:xfrm>
            <a:off x="4788026" y="1124743"/>
            <a:ext cx="3960687" cy="5139531"/>
          </a:xfrm>
        </p:spPr>
        <p:txBody>
          <a:bodyPr>
            <a:normAutofit/>
          </a:bodyPr>
          <a:lstStyle>
            <a:lvl1pPr>
              <a:defRPr baseline="0"/>
            </a:lvl1pPr>
          </a:lstStyle>
          <a:p>
            <a:pPr lvl="0"/>
            <a:r>
              <a:rPr lang="en-US" dirty="0" smtClean="0"/>
              <a:t>Click to add text – or click an icon to add content</a:t>
            </a:r>
            <a:endParaRPr lang="da-DK" dirty="0"/>
          </a:p>
        </p:txBody>
      </p:sp>
      <p:sp>
        <p:nvSpPr>
          <p:cNvPr id="11" name="Content Placeholder 9"/>
          <p:cNvSpPr>
            <a:spLocks noGrp="1"/>
          </p:cNvSpPr>
          <p:nvPr>
            <p:ph sz="quarter" idx="12" hasCustomPrompt="1"/>
          </p:nvPr>
        </p:nvSpPr>
        <p:spPr>
          <a:xfrm>
            <a:off x="396945" y="1124743"/>
            <a:ext cx="3960689" cy="2448273"/>
          </a:xfrm>
        </p:spPr>
        <p:txBody>
          <a:bodyPr>
            <a:normAutofit/>
          </a:bodyPr>
          <a:lstStyle>
            <a:lvl1pPr>
              <a:defRPr baseline="0"/>
            </a:lvl1pPr>
          </a:lstStyle>
          <a:p>
            <a:pPr lvl="0"/>
            <a:r>
              <a:rPr lang="en-US" dirty="0" smtClean="0"/>
              <a:t>Click to add text – or click an icon to add content</a:t>
            </a:r>
            <a:endParaRPr lang="da-DK" dirty="0"/>
          </a:p>
        </p:txBody>
      </p:sp>
      <p:sp>
        <p:nvSpPr>
          <p:cNvPr id="12" name="Content Placeholder 9"/>
          <p:cNvSpPr>
            <a:spLocks noGrp="1"/>
          </p:cNvSpPr>
          <p:nvPr>
            <p:ph sz="quarter" idx="13" hasCustomPrompt="1"/>
          </p:nvPr>
        </p:nvSpPr>
        <p:spPr>
          <a:xfrm>
            <a:off x="395288" y="3816002"/>
            <a:ext cx="3953704" cy="2448000"/>
          </a:xfrm>
        </p:spPr>
        <p:txBody>
          <a:bodyPr>
            <a:normAutofit/>
          </a:bodyPr>
          <a:lstStyle>
            <a:lvl1pPr>
              <a:defRPr baseline="0"/>
            </a:lvl1pPr>
          </a:lstStyle>
          <a:p>
            <a:pPr lvl="0"/>
            <a:r>
              <a:rPr lang="en-US" dirty="0" smtClean="0"/>
              <a:t>Click to add text – or click an icon to add content</a:t>
            </a:r>
            <a:endParaRPr lang="da-DK" dirty="0"/>
          </a:p>
        </p:txBody>
      </p:sp>
      <p:pic>
        <p:nvPicPr>
          <p:cNvPr id="13" name="Picture 4" descr="C:\Users\aw.it\Desktop\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36713" y="330743"/>
            <a:ext cx="2412000" cy="26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885730283"/>
      </p:ext>
    </p:extLst>
  </p:cSld>
  <p:clrMapOvr>
    <a:masterClrMapping/>
  </p:clrMapOvr>
  <p:transition/>
  <p:extLst mod="1">
    <p:ext uri="{DCECCB84-F9BA-43D5-87BE-67443E8EF086}">
      <p15:sldGuideLst xmlns:p15="http://schemas.microsoft.com/office/powerpoint/2012/main">
        <p15:guide id="1" orient="horz" pos="210">
          <p15:clr>
            <a:srgbClr val="FBAE40"/>
          </p15:clr>
        </p15:guide>
        <p15:guide id="2" pos="5511">
          <p15:clr>
            <a:srgbClr val="FBAE40"/>
          </p15:clr>
        </p15:guide>
        <p15:guide id="3" pos="249">
          <p15:clr>
            <a:srgbClr val="FBAE40"/>
          </p15:clr>
        </p15:guide>
        <p15:guide id="4" orient="horz" pos="411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
    <p:bg>
      <p:bgPr>
        <a:solidFill>
          <a:schemeClr val="bg1"/>
        </a:solidFill>
        <a:effectLst/>
      </p:bgPr>
    </p:bg>
    <p:spTree>
      <p:nvGrpSpPr>
        <p:cNvPr id="1" name=""/>
        <p:cNvGrpSpPr/>
        <p:nvPr/>
      </p:nvGrpSpPr>
      <p:grpSpPr>
        <a:xfrm>
          <a:off x="0" y="0"/>
          <a:ext cx="0" cy="0"/>
          <a:chOff x="0" y="0"/>
          <a:chExt cx="0" cy="0"/>
        </a:xfrm>
      </p:grpSpPr>
      <p:sp>
        <p:nvSpPr>
          <p:cNvPr id="6" name="TextBox 2"/>
          <p:cNvSpPr txBox="1"/>
          <p:nvPr userDrawn="1"/>
        </p:nvSpPr>
        <p:spPr>
          <a:xfrm>
            <a:off x="4963528" y="6264002"/>
            <a:ext cx="3785185" cy="261610"/>
          </a:xfrm>
          <a:prstGeom prst="rect">
            <a:avLst/>
          </a:prstGeom>
          <a:noFill/>
        </p:spPr>
        <p:txBody>
          <a:bodyPr wrap="square" rtlCol="0">
            <a:spAutoFit/>
          </a:bodyPr>
          <a:lstStyle/>
          <a:p>
            <a:pPr algn="r"/>
            <a:fld id="{6B3992C5-A306-ED46-9DB6-FC571D36BE7A}" type="slidenum">
              <a:rPr lang="en-US" sz="1100" b="1" smtClean="0">
                <a:solidFill>
                  <a:srgbClr val="4967AA"/>
                </a:solidFill>
                <a:latin typeface="Arial"/>
                <a:cs typeface="Arial"/>
              </a:rPr>
              <a:pPr algn="r"/>
              <a:t>‹Nr.›</a:t>
            </a:fld>
            <a:endParaRPr lang="en-US" sz="1100" b="1" dirty="0">
              <a:solidFill>
                <a:srgbClr val="4967AA"/>
              </a:solidFill>
              <a:latin typeface="Arial"/>
              <a:cs typeface="Arial"/>
            </a:endParaRPr>
          </a:p>
        </p:txBody>
      </p:sp>
      <p:sp>
        <p:nvSpPr>
          <p:cNvPr id="3" name="Text Placeholder 2"/>
          <p:cNvSpPr>
            <a:spLocks noGrp="1"/>
          </p:cNvSpPr>
          <p:nvPr>
            <p:ph type="body" sz="quarter" idx="10" hasCustomPrompt="1"/>
          </p:nvPr>
        </p:nvSpPr>
        <p:spPr>
          <a:xfrm>
            <a:off x="395288" y="333375"/>
            <a:ext cx="5761037" cy="719138"/>
          </a:xfrm>
        </p:spPr>
        <p:txBody>
          <a:bodyPr>
            <a:normAutofit/>
          </a:bodyPr>
          <a:lstStyle>
            <a:lvl1pPr>
              <a:defRPr sz="3200" b="1">
                <a:solidFill>
                  <a:srgbClr val="4967AA"/>
                </a:solidFill>
              </a:defRPr>
            </a:lvl1pPr>
          </a:lstStyle>
          <a:p>
            <a:pPr lvl="0"/>
            <a:r>
              <a:rPr lang="da-DK" dirty="0" smtClean="0"/>
              <a:t>Click to add title</a:t>
            </a:r>
            <a:endParaRPr lang="da-DK" dirty="0"/>
          </a:p>
        </p:txBody>
      </p:sp>
      <p:sp>
        <p:nvSpPr>
          <p:cNvPr id="11" name="Content Placeholder 9"/>
          <p:cNvSpPr>
            <a:spLocks noGrp="1"/>
          </p:cNvSpPr>
          <p:nvPr>
            <p:ph sz="quarter" idx="15" hasCustomPrompt="1"/>
          </p:nvPr>
        </p:nvSpPr>
        <p:spPr>
          <a:xfrm>
            <a:off x="395288" y="3816002"/>
            <a:ext cx="8344783" cy="2448000"/>
          </a:xfrm>
        </p:spPr>
        <p:txBody>
          <a:bodyPr>
            <a:normAutofit/>
          </a:bodyPr>
          <a:lstStyle>
            <a:lvl1pPr>
              <a:defRPr baseline="0"/>
            </a:lvl1pPr>
          </a:lstStyle>
          <a:p>
            <a:pPr lvl="0"/>
            <a:r>
              <a:rPr lang="en-US" dirty="0" smtClean="0"/>
              <a:t>Click to add text – or click an icon to add content</a:t>
            </a:r>
            <a:endParaRPr lang="da-DK" dirty="0"/>
          </a:p>
        </p:txBody>
      </p:sp>
      <p:sp>
        <p:nvSpPr>
          <p:cNvPr id="12" name="Content Placeholder 9"/>
          <p:cNvSpPr>
            <a:spLocks noGrp="1"/>
          </p:cNvSpPr>
          <p:nvPr>
            <p:ph sz="quarter" idx="12" hasCustomPrompt="1"/>
          </p:nvPr>
        </p:nvSpPr>
        <p:spPr>
          <a:xfrm>
            <a:off x="4788024" y="1124743"/>
            <a:ext cx="3960689" cy="2448273"/>
          </a:xfrm>
        </p:spPr>
        <p:txBody>
          <a:bodyPr>
            <a:normAutofit/>
          </a:bodyPr>
          <a:lstStyle>
            <a:lvl1pPr>
              <a:defRPr baseline="0"/>
            </a:lvl1pPr>
          </a:lstStyle>
          <a:p>
            <a:pPr lvl="0"/>
            <a:r>
              <a:rPr lang="en-US" dirty="0" smtClean="0"/>
              <a:t>Click to add text – or click an icon to add content</a:t>
            </a:r>
            <a:endParaRPr lang="da-DK" dirty="0"/>
          </a:p>
        </p:txBody>
      </p:sp>
      <p:sp>
        <p:nvSpPr>
          <p:cNvPr id="13" name="Content Placeholder 9"/>
          <p:cNvSpPr>
            <a:spLocks noGrp="1"/>
          </p:cNvSpPr>
          <p:nvPr>
            <p:ph sz="quarter" idx="16" hasCustomPrompt="1"/>
          </p:nvPr>
        </p:nvSpPr>
        <p:spPr>
          <a:xfrm>
            <a:off x="395288" y="1124744"/>
            <a:ext cx="3960689" cy="2448273"/>
          </a:xfrm>
        </p:spPr>
        <p:txBody>
          <a:bodyPr>
            <a:normAutofit/>
          </a:bodyPr>
          <a:lstStyle>
            <a:lvl1pPr>
              <a:defRPr baseline="0"/>
            </a:lvl1pPr>
          </a:lstStyle>
          <a:p>
            <a:pPr lvl="0"/>
            <a:r>
              <a:rPr lang="en-US" dirty="0" smtClean="0"/>
              <a:t>Click to add text – or click an icon to add content</a:t>
            </a:r>
            <a:endParaRPr lang="da-DK" dirty="0"/>
          </a:p>
        </p:txBody>
      </p:sp>
      <p:pic>
        <p:nvPicPr>
          <p:cNvPr id="14" name="Picture 4" descr="C:\Users\aw.it\Desktop\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36713" y="330743"/>
            <a:ext cx="2412000" cy="26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569829573"/>
      </p:ext>
    </p:extLst>
  </p:cSld>
  <p:clrMapOvr>
    <a:masterClrMapping/>
  </p:clrMapOvr>
  <p:transition/>
  <p:extLst mod="1">
    <p:ext uri="{DCECCB84-F9BA-43D5-87BE-67443E8EF086}">
      <p15:sldGuideLst xmlns:p15="http://schemas.microsoft.com/office/powerpoint/2012/main">
        <p15:guide id="1" orient="horz" pos="210">
          <p15:clr>
            <a:srgbClr val="FBAE40"/>
          </p15:clr>
        </p15:guide>
        <p15:guide id="2" pos="5511">
          <p15:clr>
            <a:srgbClr val="FBAE40"/>
          </p15:clr>
        </p15:guide>
        <p15:guide id="3" pos="249">
          <p15:clr>
            <a:srgbClr val="FBAE40"/>
          </p15:clr>
        </p15:guide>
        <p15:guide id="4" orient="horz" pos="411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
    <p:bg>
      <p:bgPr>
        <a:solidFill>
          <a:schemeClr val="bg1"/>
        </a:solidFill>
        <a:effectLst/>
      </p:bgPr>
    </p:bg>
    <p:spTree>
      <p:nvGrpSpPr>
        <p:cNvPr id="1" name=""/>
        <p:cNvGrpSpPr/>
        <p:nvPr/>
      </p:nvGrpSpPr>
      <p:grpSpPr>
        <a:xfrm>
          <a:off x="0" y="0"/>
          <a:ext cx="0" cy="0"/>
          <a:chOff x="0" y="0"/>
          <a:chExt cx="0" cy="0"/>
        </a:xfrm>
      </p:grpSpPr>
      <p:sp>
        <p:nvSpPr>
          <p:cNvPr id="6" name="TextBox 2"/>
          <p:cNvSpPr txBox="1"/>
          <p:nvPr userDrawn="1"/>
        </p:nvSpPr>
        <p:spPr>
          <a:xfrm>
            <a:off x="4963528" y="6264002"/>
            <a:ext cx="3785185" cy="261610"/>
          </a:xfrm>
          <a:prstGeom prst="rect">
            <a:avLst/>
          </a:prstGeom>
          <a:noFill/>
        </p:spPr>
        <p:txBody>
          <a:bodyPr wrap="square" rtlCol="0">
            <a:spAutoFit/>
          </a:bodyPr>
          <a:lstStyle/>
          <a:p>
            <a:pPr algn="r"/>
            <a:fld id="{6B3992C5-A306-ED46-9DB6-FC571D36BE7A}" type="slidenum">
              <a:rPr lang="en-US" sz="1100" b="1" smtClean="0">
                <a:solidFill>
                  <a:srgbClr val="4967AA"/>
                </a:solidFill>
                <a:latin typeface="Arial"/>
                <a:cs typeface="Arial"/>
              </a:rPr>
              <a:pPr algn="r"/>
              <a:t>‹Nr.›</a:t>
            </a:fld>
            <a:endParaRPr lang="en-US" sz="1100" b="1" dirty="0">
              <a:solidFill>
                <a:srgbClr val="4967AA"/>
              </a:solidFill>
              <a:latin typeface="Arial"/>
              <a:cs typeface="Arial"/>
            </a:endParaRPr>
          </a:p>
        </p:txBody>
      </p:sp>
      <p:sp>
        <p:nvSpPr>
          <p:cNvPr id="3" name="Text Placeholder 2"/>
          <p:cNvSpPr>
            <a:spLocks noGrp="1"/>
          </p:cNvSpPr>
          <p:nvPr>
            <p:ph type="body" sz="quarter" idx="10" hasCustomPrompt="1"/>
          </p:nvPr>
        </p:nvSpPr>
        <p:spPr>
          <a:xfrm>
            <a:off x="395288" y="333375"/>
            <a:ext cx="5761037" cy="719138"/>
          </a:xfrm>
        </p:spPr>
        <p:txBody>
          <a:bodyPr>
            <a:normAutofit/>
          </a:bodyPr>
          <a:lstStyle>
            <a:lvl1pPr>
              <a:defRPr sz="3200" b="1">
                <a:solidFill>
                  <a:srgbClr val="4967AA"/>
                </a:solidFill>
              </a:defRPr>
            </a:lvl1pPr>
          </a:lstStyle>
          <a:p>
            <a:pPr lvl="0"/>
            <a:r>
              <a:rPr lang="da-DK" dirty="0" smtClean="0"/>
              <a:t>Click to add title</a:t>
            </a:r>
            <a:endParaRPr lang="da-DK" dirty="0"/>
          </a:p>
        </p:txBody>
      </p:sp>
      <p:sp>
        <p:nvSpPr>
          <p:cNvPr id="12" name="Content Placeholder 9"/>
          <p:cNvSpPr>
            <a:spLocks noGrp="1"/>
          </p:cNvSpPr>
          <p:nvPr>
            <p:ph sz="quarter" idx="12" hasCustomPrompt="1"/>
          </p:nvPr>
        </p:nvSpPr>
        <p:spPr>
          <a:xfrm>
            <a:off x="4788024" y="3815729"/>
            <a:ext cx="3960689" cy="2448273"/>
          </a:xfrm>
        </p:spPr>
        <p:txBody>
          <a:bodyPr>
            <a:normAutofit/>
          </a:bodyPr>
          <a:lstStyle>
            <a:lvl1pPr>
              <a:defRPr baseline="0"/>
            </a:lvl1pPr>
          </a:lstStyle>
          <a:p>
            <a:pPr lvl="0"/>
            <a:r>
              <a:rPr lang="en-US" dirty="0" smtClean="0"/>
              <a:t>Click to add text – or click an icon to add content</a:t>
            </a:r>
            <a:endParaRPr lang="da-DK" dirty="0"/>
          </a:p>
        </p:txBody>
      </p:sp>
      <p:sp>
        <p:nvSpPr>
          <p:cNvPr id="13" name="Content Placeholder 9"/>
          <p:cNvSpPr>
            <a:spLocks noGrp="1"/>
          </p:cNvSpPr>
          <p:nvPr>
            <p:ph sz="quarter" idx="16" hasCustomPrompt="1"/>
          </p:nvPr>
        </p:nvSpPr>
        <p:spPr>
          <a:xfrm>
            <a:off x="395288" y="3815730"/>
            <a:ext cx="3960689" cy="2448273"/>
          </a:xfrm>
        </p:spPr>
        <p:txBody>
          <a:bodyPr>
            <a:normAutofit/>
          </a:bodyPr>
          <a:lstStyle>
            <a:lvl1pPr>
              <a:defRPr baseline="0"/>
            </a:lvl1pPr>
          </a:lstStyle>
          <a:p>
            <a:pPr lvl="0"/>
            <a:r>
              <a:rPr lang="en-US" dirty="0" smtClean="0"/>
              <a:t>Click to add text – or click an icon to add content</a:t>
            </a:r>
            <a:endParaRPr lang="da-DK" dirty="0"/>
          </a:p>
        </p:txBody>
      </p:sp>
      <p:sp>
        <p:nvSpPr>
          <p:cNvPr id="10" name="Content Placeholder 9"/>
          <p:cNvSpPr>
            <a:spLocks noGrp="1"/>
          </p:cNvSpPr>
          <p:nvPr>
            <p:ph sz="quarter" idx="17" hasCustomPrompt="1"/>
          </p:nvPr>
        </p:nvSpPr>
        <p:spPr>
          <a:xfrm>
            <a:off x="395288" y="1124743"/>
            <a:ext cx="8353425" cy="2448273"/>
          </a:xfrm>
        </p:spPr>
        <p:txBody>
          <a:bodyPr>
            <a:normAutofit/>
          </a:bodyPr>
          <a:lstStyle>
            <a:lvl1pPr>
              <a:defRPr baseline="0"/>
            </a:lvl1pPr>
          </a:lstStyle>
          <a:p>
            <a:pPr lvl="0"/>
            <a:r>
              <a:rPr lang="en-US" dirty="0" smtClean="0"/>
              <a:t>Click to add text – or click an icon to add content</a:t>
            </a:r>
            <a:endParaRPr lang="da-DK" dirty="0"/>
          </a:p>
        </p:txBody>
      </p:sp>
      <p:pic>
        <p:nvPicPr>
          <p:cNvPr id="14" name="Picture 4" descr="C:\Users\aw.it\Desktop\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36713" y="330743"/>
            <a:ext cx="2412000" cy="26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95363092"/>
      </p:ext>
    </p:extLst>
  </p:cSld>
  <p:clrMapOvr>
    <a:masterClrMapping/>
  </p:clrMapOvr>
  <p:transition/>
  <p:extLst mod="1">
    <p:ext uri="{DCECCB84-F9BA-43D5-87BE-67443E8EF086}">
      <p15:sldGuideLst xmlns:p15="http://schemas.microsoft.com/office/powerpoint/2012/main">
        <p15:guide id="1" orient="horz" pos="210">
          <p15:clr>
            <a:srgbClr val="FBAE40"/>
          </p15:clr>
        </p15:guide>
        <p15:guide id="2" pos="5511">
          <p15:clr>
            <a:srgbClr val="FBAE40"/>
          </p15:clr>
        </p15:guide>
        <p15:guide id="3" pos="249">
          <p15:clr>
            <a:srgbClr val="FBAE40"/>
          </p15:clr>
        </p15:guide>
        <p15:guide id="4" orient="horz" pos="411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460" name="Text Placeholder 2"/>
          <p:cNvSpPr>
            <a:spLocks noGrp="1"/>
          </p:cNvSpPr>
          <p:nvPr>
            <p:ph type="body" idx="1"/>
          </p:nvPr>
        </p:nvSpPr>
        <p:spPr bwMode="auto">
          <a:xfrm>
            <a:off x="395288" y="333375"/>
            <a:ext cx="8353425" cy="619124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First level</a:t>
            </a:r>
          </a:p>
          <a:p>
            <a:pPr lvl="2"/>
            <a:r>
              <a:rPr lang="en-US" dirty="0" smtClean="0"/>
              <a:t>Second level</a:t>
            </a:r>
          </a:p>
          <a:p>
            <a:pPr lvl="3"/>
            <a:r>
              <a:rPr lang="en-US" dirty="0" smtClean="0"/>
              <a:t>Third level</a:t>
            </a:r>
          </a:p>
          <a:p>
            <a:pPr lvl="4"/>
            <a:r>
              <a:rPr lang="en-US" dirty="0" smtClean="0"/>
              <a:t>Fourth level</a:t>
            </a:r>
          </a:p>
          <a:p>
            <a:pPr lvl="1"/>
            <a:endParaRPr lang="en-US" dirty="0" smtClean="0"/>
          </a:p>
        </p:txBody>
      </p:sp>
    </p:spTree>
    <p:extLst>
      <p:ext uri="{BB962C8B-B14F-4D97-AF65-F5344CB8AC3E}">
        <p14:creationId xmlns:p14="http://schemas.microsoft.com/office/powerpoint/2010/main" val="2635023368"/>
      </p:ext>
    </p:extLst>
  </p:cSld>
  <p:clrMap bg1="lt1" tx1="dk1" bg2="lt2" tx2="dk2" accent1="accent1" accent2="accent2" accent3="accent3" accent4="accent4" accent5="accent5" accent6="accent6" hlink="hlink" folHlink="folHlink"/>
  <p:sldLayoutIdLst>
    <p:sldLayoutId id="2147483661" r:id="rId1"/>
    <p:sldLayoutId id="2147483669" r:id="rId2"/>
    <p:sldLayoutId id="2147483670" r:id="rId3"/>
    <p:sldLayoutId id="2147483676" r:id="rId4"/>
    <p:sldLayoutId id="2147483672" r:id="rId5"/>
    <p:sldLayoutId id="2147483671" r:id="rId6"/>
    <p:sldLayoutId id="2147483675" r:id="rId7"/>
    <p:sldLayoutId id="2147483673" r:id="rId8"/>
    <p:sldLayoutId id="2147483674" r:id="rId9"/>
  </p:sldLayoutIdLst>
  <p:hf sldNum="0" hdr="0" dt="0"/>
  <p:txStyles>
    <p:titleStyle>
      <a:lvl1pPr algn="l" defTabSz="914258" rtl="0" eaLnBrk="1" fontAlgn="base" hangingPunct="1">
        <a:lnSpc>
          <a:spcPct val="100000"/>
        </a:lnSpc>
        <a:spcBef>
          <a:spcPct val="0"/>
        </a:spcBef>
        <a:spcAft>
          <a:spcPct val="0"/>
        </a:spcAft>
        <a:defRPr sz="3200" b="1" kern="1200">
          <a:solidFill>
            <a:srgbClr val="4967AA"/>
          </a:solidFill>
          <a:latin typeface="+mj-lt"/>
          <a:ea typeface="+mj-ea"/>
          <a:cs typeface="+mj-cs"/>
        </a:defRPr>
      </a:lvl1pPr>
      <a:lvl2pPr algn="l" defTabSz="914258" rtl="0" eaLnBrk="1" fontAlgn="base" hangingPunct="1">
        <a:lnSpc>
          <a:spcPts val="3050"/>
        </a:lnSpc>
        <a:spcBef>
          <a:spcPct val="0"/>
        </a:spcBef>
        <a:spcAft>
          <a:spcPct val="0"/>
        </a:spcAft>
        <a:defRPr sz="2200" b="1">
          <a:solidFill>
            <a:schemeClr val="tx2"/>
          </a:solidFill>
          <a:latin typeface="Arial" charset="0"/>
        </a:defRPr>
      </a:lvl2pPr>
      <a:lvl3pPr algn="l" defTabSz="914258" rtl="0" eaLnBrk="1" fontAlgn="base" hangingPunct="1">
        <a:lnSpc>
          <a:spcPts val="3050"/>
        </a:lnSpc>
        <a:spcBef>
          <a:spcPct val="0"/>
        </a:spcBef>
        <a:spcAft>
          <a:spcPct val="0"/>
        </a:spcAft>
        <a:defRPr sz="2200" b="1">
          <a:solidFill>
            <a:schemeClr val="tx2"/>
          </a:solidFill>
          <a:latin typeface="Arial" charset="0"/>
        </a:defRPr>
      </a:lvl3pPr>
      <a:lvl4pPr algn="l" defTabSz="914258" rtl="0" eaLnBrk="1" fontAlgn="base" hangingPunct="1">
        <a:lnSpc>
          <a:spcPts val="3050"/>
        </a:lnSpc>
        <a:spcBef>
          <a:spcPct val="0"/>
        </a:spcBef>
        <a:spcAft>
          <a:spcPct val="0"/>
        </a:spcAft>
        <a:defRPr sz="2200" b="1">
          <a:solidFill>
            <a:schemeClr val="tx2"/>
          </a:solidFill>
          <a:latin typeface="Arial" charset="0"/>
        </a:defRPr>
      </a:lvl4pPr>
      <a:lvl5pPr algn="l" defTabSz="914258" rtl="0" eaLnBrk="1" fontAlgn="base" hangingPunct="1">
        <a:lnSpc>
          <a:spcPts val="3050"/>
        </a:lnSpc>
        <a:spcBef>
          <a:spcPct val="0"/>
        </a:spcBef>
        <a:spcAft>
          <a:spcPct val="0"/>
        </a:spcAft>
        <a:defRPr sz="2200" b="1">
          <a:solidFill>
            <a:schemeClr val="tx2"/>
          </a:solidFill>
          <a:latin typeface="Arial" charset="0"/>
        </a:defRPr>
      </a:lvl5pPr>
      <a:lvl6pPr marL="410134" algn="l" rtl="0" eaLnBrk="1" fontAlgn="base" hangingPunct="1">
        <a:spcBef>
          <a:spcPct val="0"/>
        </a:spcBef>
        <a:spcAft>
          <a:spcPct val="0"/>
        </a:spcAft>
        <a:defRPr sz="2200" b="1">
          <a:solidFill>
            <a:schemeClr val="accent1"/>
          </a:solidFill>
          <a:latin typeface="Arial" charset="0"/>
        </a:defRPr>
      </a:lvl6pPr>
      <a:lvl7pPr marL="820269" algn="l" rtl="0" eaLnBrk="1" fontAlgn="base" hangingPunct="1">
        <a:spcBef>
          <a:spcPct val="0"/>
        </a:spcBef>
        <a:spcAft>
          <a:spcPct val="0"/>
        </a:spcAft>
        <a:defRPr sz="2200" b="1">
          <a:solidFill>
            <a:schemeClr val="accent1"/>
          </a:solidFill>
          <a:latin typeface="Arial" charset="0"/>
        </a:defRPr>
      </a:lvl7pPr>
      <a:lvl8pPr marL="1230403" algn="l" rtl="0" eaLnBrk="1" fontAlgn="base" hangingPunct="1">
        <a:spcBef>
          <a:spcPct val="0"/>
        </a:spcBef>
        <a:spcAft>
          <a:spcPct val="0"/>
        </a:spcAft>
        <a:defRPr sz="2200" b="1">
          <a:solidFill>
            <a:schemeClr val="accent1"/>
          </a:solidFill>
          <a:latin typeface="Arial" charset="0"/>
        </a:defRPr>
      </a:lvl8pPr>
      <a:lvl9pPr marL="1640536" algn="l" rtl="0" eaLnBrk="1" fontAlgn="base" hangingPunct="1">
        <a:spcBef>
          <a:spcPct val="0"/>
        </a:spcBef>
        <a:spcAft>
          <a:spcPct val="0"/>
        </a:spcAft>
        <a:defRPr sz="2200" b="1">
          <a:solidFill>
            <a:schemeClr val="accent1"/>
          </a:solidFill>
          <a:latin typeface="Arial" charset="0"/>
        </a:defRPr>
      </a:lvl9pPr>
    </p:titleStyle>
    <p:bodyStyle>
      <a:lvl1pPr marL="0" indent="0" algn="l" defTabSz="914258" rtl="0" eaLnBrk="1" fontAlgn="base" hangingPunct="1">
        <a:spcBef>
          <a:spcPct val="0"/>
        </a:spcBef>
        <a:spcAft>
          <a:spcPts val="300"/>
        </a:spcAft>
        <a:buFont typeface="Arial" charset="0"/>
        <a:defRPr lang="en-US" sz="2000" kern="1200" dirty="0">
          <a:solidFill>
            <a:schemeClr val="tx1"/>
          </a:solidFill>
          <a:latin typeface="+mn-lt"/>
          <a:ea typeface="+mn-ea"/>
          <a:cs typeface="+mn-cs"/>
        </a:defRPr>
      </a:lvl1pPr>
      <a:lvl2pPr marL="182281" indent="-182281" algn="l" defTabSz="914258" rtl="0" eaLnBrk="1" fontAlgn="base" hangingPunct="1">
        <a:spcBef>
          <a:spcPct val="0"/>
        </a:spcBef>
        <a:spcAft>
          <a:spcPts val="300"/>
        </a:spcAft>
        <a:buFont typeface="Arial" charset="0"/>
        <a:buChar char="•"/>
        <a:defRPr lang="en-US" sz="2000" kern="1200" dirty="0">
          <a:solidFill>
            <a:schemeClr val="tx1"/>
          </a:solidFill>
          <a:latin typeface="+mn-lt"/>
          <a:ea typeface="+mj-ea"/>
          <a:cs typeface="+mj-cs"/>
        </a:defRPr>
      </a:lvl2pPr>
      <a:lvl3pPr marL="357444" indent="-175162" algn="l" defTabSz="914258" rtl="0" eaLnBrk="1" fontAlgn="base" hangingPunct="1">
        <a:spcBef>
          <a:spcPct val="0"/>
        </a:spcBef>
        <a:spcAft>
          <a:spcPts val="300"/>
        </a:spcAft>
        <a:buFont typeface="Arial" charset="0"/>
        <a:buChar char="‒"/>
        <a:defRPr lang="en-US" sz="2000" kern="1200" dirty="0">
          <a:solidFill>
            <a:schemeClr val="tx1"/>
          </a:solidFill>
          <a:latin typeface="+mn-lt"/>
          <a:ea typeface="+mj-ea"/>
          <a:cs typeface="+mj-cs"/>
        </a:defRPr>
      </a:lvl3pPr>
      <a:lvl4pPr marL="539725" indent="-182281" algn="l" defTabSz="914258" rtl="0" eaLnBrk="1" fontAlgn="base" hangingPunct="1">
        <a:spcBef>
          <a:spcPct val="0"/>
        </a:spcBef>
        <a:spcAft>
          <a:spcPts val="600"/>
        </a:spcAft>
        <a:buFont typeface="Arial" charset="0"/>
        <a:buChar char="•"/>
        <a:defRPr lang="en-US" kern="1200" dirty="0">
          <a:solidFill>
            <a:schemeClr val="tx1"/>
          </a:solidFill>
          <a:latin typeface="+mn-lt"/>
          <a:ea typeface="+mj-ea"/>
          <a:cs typeface="+mj-cs"/>
        </a:defRPr>
      </a:lvl4pPr>
      <a:lvl5pPr marL="712039" indent="-172314" algn="l" defTabSz="914258" rtl="0" eaLnBrk="1" fontAlgn="base" hangingPunct="1">
        <a:spcBef>
          <a:spcPct val="0"/>
        </a:spcBef>
        <a:spcAft>
          <a:spcPts val="600"/>
        </a:spcAft>
        <a:buFont typeface="Arial" charset="0"/>
        <a:buChar char="‒"/>
        <a:defRPr lang="en-GB" kern="1200" dirty="0">
          <a:solidFill>
            <a:schemeClr val="tx1"/>
          </a:solidFill>
          <a:latin typeface="+mn-lt"/>
          <a:ea typeface="+mj-ea"/>
          <a:cs typeface="+mj-cs"/>
        </a:defRPr>
      </a:lvl5pPr>
      <a:lvl6pPr marL="803179" indent="-163770" algn="l" defTabSz="820269" rtl="0" eaLnBrk="1" latinLnBrk="0" hangingPunct="1">
        <a:spcBef>
          <a:spcPts val="0"/>
        </a:spcBef>
        <a:spcAft>
          <a:spcPts val="269"/>
        </a:spcAft>
        <a:buFont typeface="Arial" pitchFamily="34" charset="0"/>
        <a:buChar char="•"/>
        <a:defRPr sz="1400" kern="1200" baseline="0">
          <a:solidFill>
            <a:schemeClr val="accent1"/>
          </a:solidFill>
          <a:latin typeface="+mn-lt"/>
          <a:ea typeface="+mn-ea"/>
          <a:cs typeface="+mn-cs"/>
        </a:defRPr>
      </a:lvl6pPr>
      <a:lvl7pPr marL="968371" indent="-165192" algn="l" defTabSz="820269" rtl="0" eaLnBrk="1" latinLnBrk="0" hangingPunct="1">
        <a:spcBef>
          <a:spcPts val="0"/>
        </a:spcBef>
        <a:spcAft>
          <a:spcPts val="269"/>
        </a:spcAft>
        <a:buFont typeface="Arial" pitchFamily="34" charset="0"/>
        <a:buChar char="‒"/>
        <a:defRPr sz="1300" kern="1200">
          <a:solidFill>
            <a:schemeClr val="accent1"/>
          </a:solidFill>
          <a:latin typeface="+mn-lt"/>
          <a:ea typeface="+mn-ea"/>
          <a:cs typeface="+mn-cs"/>
        </a:defRPr>
      </a:lvl7pPr>
      <a:lvl8pPr marL="1123597" indent="-155225" algn="l" defTabSz="820269" rtl="0" eaLnBrk="1" latinLnBrk="0" hangingPunct="1">
        <a:spcBef>
          <a:spcPts val="0"/>
        </a:spcBef>
        <a:spcAft>
          <a:spcPts val="269"/>
        </a:spcAft>
        <a:buFont typeface="Arial" pitchFamily="34" charset="0"/>
        <a:buChar char="•"/>
        <a:defRPr sz="1300" kern="1200">
          <a:solidFill>
            <a:schemeClr val="accent1"/>
          </a:solidFill>
          <a:latin typeface="+mn-lt"/>
          <a:ea typeface="+mn-ea"/>
          <a:cs typeface="+mn-cs"/>
        </a:defRPr>
      </a:lvl8pPr>
      <a:lvl9pPr marL="1287365" indent="-163770" algn="l" defTabSz="820269" rtl="0" eaLnBrk="1" latinLnBrk="0" hangingPunct="1">
        <a:spcBef>
          <a:spcPts val="0"/>
        </a:spcBef>
        <a:spcAft>
          <a:spcPts val="269"/>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20269" rtl="0" eaLnBrk="1" latinLnBrk="0" hangingPunct="1">
        <a:defRPr sz="1600" kern="1200">
          <a:solidFill>
            <a:schemeClr val="tx1"/>
          </a:solidFill>
          <a:latin typeface="+mn-lt"/>
          <a:ea typeface="+mn-ea"/>
          <a:cs typeface="+mn-cs"/>
        </a:defRPr>
      </a:lvl1pPr>
      <a:lvl2pPr marL="410134" algn="l" defTabSz="820269" rtl="0" eaLnBrk="1" latinLnBrk="0" hangingPunct="1">
        <a:defRPr sz="1600" kern="1200">
          <a:solidFill>
            <a:schemeClr val="tx1"/>
          </a:solidFill>
          <a:latin typeface="+mn-lt"/>
          <a:ea typeface="+mn-ea"/>
          <a:cs typeface="+mn-cs"/>
        </a:defRPr>
      </a:lvl2pPr>
      <a:lvl3pPr marL="820269" algn="l" defTabSz="820269" rtl="0" eaLnBrk="1" latinLnBrk="0" hangingPunct="1">
        <a:defRPr sz="1600" kern="1200">
          <a:solidFill>
            <a:schemeClr val="tx1"/>
          </a:solidFill>
          <a:latin typeface="+mn-lt"/>
          <a:ea typeface="+mn-ea"/>
          <a:cs typeface="+mn-cs"/>
        </a:defRPr>
      </a:lvl3pPr>
      <a:lvl4pPr marL="1230403" algn="l" defTabSz="820269" rtl="0" eaLnBrk="1" latinLnBrk="0" hangingPunct="1">
        <a:defRPr sz="1600" kern="1200">
          <a:solidFill>
            <a:schemeClr val="tx1"/>
          </a:solidFill>
          <a:latin typeface="+mn-lt"/>
          <a:ea typeface="+mn-ea"/>
          <a:cs typeface="+mn-cs"/>
        </a:defRPr>
      </a:lvl4pPr>
      <a:lvl5pPr marL="1640536" algn="l" defTabSz="820269" rtl="0" eaLnBrk="1" latinLnBrk="0" hangingPunct="1">
        <a:defRPr sz="1600" kern="1200">
          <a:solidFill>
            <a:schemeClr val="tx1"/>
          </a:solidFill>
          <a:latin typeface="+mn-lt"/>
          <a:ea typeface="+mn-ea"/>
          <a:cs typeface="+mn-cs"/>
        </a:defRPr>
      </a:lvl5pPr>
      <a:lvl6pPr marL="2050670" algn="l" defTabSz="820269" rtl="0" eaLnBrk="1" latinLnBrk="0" hangingPunct="1">
        <a:defRPr sz="1600" kern="1200">
          <a:solidFill>
            <a:schemeClr val="tx1"/>
          </a:solidFill>
          <a:latin typeface="+mn-lt"/>
          <a:ea typeface="+mn-ea"/>
          <a:cs typeface="+mn-cs"/>
        </a:defRPr>
      </a:lvl6pPr>
      <a:lvl7pPr marL="2460804" algn="l" defTabSz="820269" rtl="0" eaLnBrk="1" latinLnBrk="0" hangingPunct="1">
        <a:defRPr sz="1600" kern="1200">
          <a:solidFill>
            <a:schemeClr val="tx1"/>
          </a:solidFill>
          <a:latin typeface="+mn-lt"/>
          <a:ea typeface="+mn-ea"/>
          <a:cs typeface="+mn-cs"/>
        </a:defRPr>
      </a:lvl7pPr>
      <a:lvl8pPr marL="2870939" algn="l" defTabSz="820269" rtl="0" eaLnBrk="1" latinLnBrk="0" hangingPunct="1">
        <a:defRPr sz="1600" kern="1200">
          <a:solidFill>
            <a:schemeClr val="tx1"/>
          </a:solidFill>
          <a:latin typeface="+mn-lt"/>
          <a:ea typeface="+mn-ea"/>
          <a:cs typeface="+mn-cs"/>
        </a:defRPr>
      </a:lvl8pPr>
      <a:lvl9pPr marL="3281073" algn="l" defTabSz="820269"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thisisindexed.com/2008/03/change-is-constant/"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image" Target="../media/image6.gif"/></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95288" y="188640"/>
            <a:ext cx="8353425" cy="215305"/>
          </a:xfrm>
        </p:spPr>
        <p:txBody>
          <a:bodyPr/>
          <a:lstStyle/>
          <a:p>
            <a:pPr algn="ctr"/>
            <a:r>
              <a:rPr lang="en-US" sz="1200" b="0" dirty="0"/>
              <a:t>General Assembly of the German Forum on Sustainable Palm </a:t>
            </a:r>
            <a:r>
              <a:rPr lang="en-US" sz="1200" b="0" dirty="0" smtClean="0"/>
              <a:t>Oil – September 27, 2017</a:t>
            </a:r>
            <a:endParaRPr lang="en-US" sz="1200" b="0" dirty="0"/>
          </a:p>
        </p:txBody>
      </p:sp>
      <p:sp>
        <p:nvSpPr>
          <p:cNvPr id="3" name="Text Placeholder 2"/>
          <p:cNvSpPr>
            <a:spLocks noGrp="1"/>
          </p:cNvSpPr>
          <p:nvPr>
            <p:ph type="body" sz="quarter" idx="11"/>
          </p:nvPr>
        </p:nvSpPr>
        <p:spPr>
          <a:xfrm>
            <a:off x="395288" y="1412776"/>
            <a:ext cx="8353425" cy="648071"/>
          </a:xfrm>
        </p:spPr>
        <p:txBody>
          <a:bodyPr/>
          <a:lstStyle/>
          <a:p>
            <a:pPr algn="ctr"/>
            <a:r>
              <a:rPr lang="en-US" dirty="0" smtClean="0"/>
              <a:t>The Perception of Palm </a:t>
            </a:r>
            <a:r>
              <a:rPr lang="en-US" dirty="0"/>
              <a:t>O</a:t>
            </a:r>
            <a:r>
              <a:rPr lang="en-US" dirty="0" smtClean="0"/>
              <a:t>il in Europe</a:t>
            </a:r>
            <a:endParaRPr lang="en-US" dirty="0"/>
          </a:p>
        </p:txBody>
      </p:sp>
      <p:sp>
        <p:nvSpPr>
          <p:cNvPr id="4" name="Text Placeholder 3"/>
          <p:cNvSpPr>
            <a:spLocks noGrp="1"/>
          </p:cNvSpPr>
          <p:nvPr>
            <p:ph type="body" sz="quarter" idx="12"/>
          </p:nvPr>
        </p:nvSpPr>
        <p:spPr>
          <a:xfrm>
            <a:off x="395288" y="4869160"/>
            <a:ext cx="8353425" cy="792088"/>
          </a:xfrm>
        </p:spPr>
        <p:txBody>
          <a:bodyPr/>
          <a:lstStyle/>
          <a:p>
            <a:pPr algn="ctr">
              <a:lnSpc>
                <a:spcPct val="150000"/>
              </a:lnSpc>
            </a:pPr>
            <a:r>
              <a:rPr lang="en-US" b="1" dirty="0" smtClean="0"/>
              <a:t>Presented</a:t>
            </a:r>
            <a:r>
              <a:rPr lang="da-DK" b="1" dirty="0" smtClean="0"/>
              <a:t> by Kristjan Jespersen</a:t>
            </a:r>
          </a:p>
          <a:p>
            <a:pPr algn="ctr">
              <a:lnSpc>
                <a:spcPct val="150000"/>
              </a:lnSpc>
            </a:pPr>
            <a:r>
              <a:rPr lang="da-DK" b="1" dirty="0" smtClean="0"/>
              <a:t>Copenhagen Business School, Denmark</a:t>
            </a:r>
          </a:p>
          <a:p>
            <a:pPr algn="ctr">
              <a:lnSpc>
                <a:spcPct val="150000"/>
              </a:lnSpc>
            </a:pPr>
            <a:endParaRPr lang="en-US" b="1" dirty="0"/>
          </a:p>
        </p:txBody>
      </p:sp>
      <p:pic>
        <p:nvPicPr>
          <p:cNvPr id="1026" name="Picture 2" descr="C:\Users\mk.ikl\Desktop\GIZ - conference\Images\palm oil fruit.jpe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7258" b="11708"/>
          <a:stretch/>
        </p:blipFill>
        <p:spPr bwMode="auto">
          <a:xfrm>
            <a:off x="2120993" y="2420888"/>
            <a:ext cx="4536504" cy="2147455"/>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5233814" y="4414455"/>
            <a:ext cx="1282402" cy="153888"/>
          </a:xfrm>
          <a:prstGeom prst="rect">
            <a:avLst/>
          </a:prstGeom>
          <a:noFill/>
        </p:spPr>
        <p:txBody>
          <a:bodyPr wrap="none" lIns="0" tIns="0" rIns="0" bIns="0" rtlCol="0">
            <a:spAutoFit/>
          </a:bodyPr>
          <a:lstStyle/>
          <a:p>
            <a:r>
              <a:rPr lang="da-DK" sz="1000" dirty="0" smtClean="0">
                <a:solidFill>
                  <a:schemeClr val="bg1">
                    <a:lumMod val="75000"/>
                  </a:schemeClr>
                </a:solidFill>
              </a:rPr>
              <a:t>Source: Kevron Global</a:t>
            </a:r>
            <a:endParaRPr lang="en-US" sz="1000" dirty="0" err="1" smtClean="0">
              <a:solidFill>
                <a:schemeClr val="bg1">
                  <a:lumMod val="75000"/>
                </a:schemeClr>
              </a:solidFill>
            </a:endParaRPr>
          </a:p>
        </p:txBody>
      </p:sp>
    </p:spTree>
    <p:extLst>
      <p:ext uri="{BB962C8B-B14F-4D97-AF65-F5344CB8AC3E}">
        <p14:creationId xmlns:p14="http://schemas.microsoft.com/office/powerpoint/2010/main" val="322925922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Transformative </a:t>
            </a:r>
            <a:r>
              <a:rPr lang="en-US" dirty="0" smtClean="0"/>
              <a:t>Change</a:t>
            </a:r>
            <a:endParaRPr lang="en-US" dirty="0"/>
          </a:p>
        </p:txBody>
      </p:sp>
      <p:sp>
        <p:nvSpPr>
          <p:cNvPr id="4" name="Oval 2"/>
          <p:cNvSpPr>
            <a:spLocks noChangeArrowheads="1"/>
          </p:cNvSpPr>
          <p:nvPr/>
        </p:nvSpPr>
        <p:spPr bwMode="auto">
          <a:xfrm>
            <a:off x="348680" y="1628800"/>
            <a:ext cx="3048000" cy="3048000"/>
          </a:xfrm>
          <a:prstGeom prst="ellipse">
            <a:avLst/>
          </a:prstGeom>
          <a:noFill/>
          <a:ln w="57150">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sz="4400" b="1" dirty="0">
                <a:latin typeface="Arial" pitchFamily="34" charset="0"/>
                <a:cs typeface="Arial" pitchFamily="34" charset="0"/>
              </a:rPr>
              <a:t>A</a:t>
            </a:r>
          </a:p>
        </p:txBody>
      </p:sp>
      <p:sp>
        <p:nvSpPr>
          <p:cNvPr id="5" name="Oval 3"/>
          <p:cNvSpPr>
            <a:spLocks noChangeArrowheads="1"/>
          </p:cNvSpPr>
          <p:nvPr/>
        </p:nvSpPr>
        <p:spPr bwMode="auto">
          <a:xfrm>
            <a:off x="2482280" y="2314600"/>
            <a:ext cx="3048000" cy="3048000"/>
          </a:xfrm>
          <a:prstGeom prst="ellipse">
            <a:avLst/>
          </a:prstGeom>
          <a:noFill/>
          <a:ln w="57150">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sz="4400" b="1">
                <a:latin typeface="Arial" pitchFamily="34" charset="0"/>
                <a:cs typeface="Arial" pitchFamily="34" charset="0"/>
              </a:rPr>
              <a:t>B</a:t>
            </a:r>
          </a:p>
        </p:txBody>
      </p:sp>
      <p:sp>
        <p:nvSpPr>
          <p:cNvPr id="6" name="Text Box 4"/>
          <p:cNvSpPr txBox="1">
            <a:spLocks noChangeArrowheads="1"/>
          </p:cNvSpPr>
          <p:nvPr/>
        </p:nvSpPr>
        <p:spPr bwMode="auto">
          <a:xfrm>
            <a:off x="5682680" y="2162200"/>
            <a:ext cx="3124200" cy="1066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pPr>
            <a:r>
              <a:rPr lang="en-US" sz="3200">
                <a:latin typeface="Arial" pitchFamily="34" charset="0"/>
                <a:cs typeface="Arial" pitchFamily="34" charset="0"/>
              </a:rPr>
              <a:t>A = the way things are</a:t>
            </a:r>
          </a:p>
        </p:txBody>
      </p:sp>
      <p:sp>
        <p:nvSpPr>
          <p:cNvPr id="8" name="Text Box 6"/>
          <p:cNvSpPr txBox="1">
            <a:spLocks noChangeArrowheads="1"/>
          </p:cNvSpPr>
          <p:nvPr/>
        </p:nvSpPr>
        <p:spPr bwMode="auto">
          <a:xfrm>
            <a:off x="-32320" y="6934201"/>
            <a:ext cx="89154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a:latin typeface="Arial" pitchFamily="34" charset="0"/>
                <a:cs typeface="Arial" pitchFamily="34" charset="0"/>
              </a:rPr>
              <a:t>Source: Jessica Hagy, </a:t>
            </a:r>
            <a:r>
              <a:rPr lang="en-US" sz="2000">
                <a:latin typeface="Arial" pitchFamily="34" charset="0"/>
                <a:cs typeface="Arial" pitchFamily="34" charset="0"/>
                <a:hlinkClick r:id="rId2"/>
              </a:rPr>
              <a:t>http://thisisindexed.com/2008/03/change-is-constant/</a:t>
            </a:r>
            <a:r>
              <a:rPr lang="en-US" sz="2000">
                <a:latin typeface="Arial" pitchFamily="34" charset="0"/>
                <a:cs typeface="Arial" pitchFamily="34" charset="0"/>
              </a:rPr>
              <a:t> </a:t>
            </a:r>
          </a:p>
        </p:txBody>
      </p:sp>
      <p:sp>
        <p:nvSpPr>
          <p:cNvPr id="9" name="Text Box 7"/>
          <p:cNvSpPr txBox="1">
            <a:spLocks noChangeArrowheads="1"/>
          </p:cNvSpPr>
          <p:nvPr/>
        </p:nvSpPr>
        <p:spPr bwMode="auto">
          <a:xfrm>
            <a:off x="5682680" y="3381400"/>
            <a:ext cx="3124200" cy="1066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pPr>
            <a:r>
              <a:rPr lang="en-US" sz="3200">
                <a:latin typeface="Arial" pitchFamily="34" charset="0"/>
                <a:cs typeface="Arial" pitchFamily="34" charset="0"/>
              </a:rPr>
              <a:t>B = the way things will be</a:t>
            </a:r>
          </a:p>
        </p:txBody>
      </p:sp>
      <p:grpSp>
        <p:nvGrpSpPr>
          <p:cNvPr id="10" name="Group 8"/>
          <p:cNvGrpSpPr>
            <a:grpSpLocks/>
          </p:cNvGrpSpPr>
          <p:nvPr/>
        </p:nvGrpSpPr>
        <p:grpSpPr bwMode="auto">
          <a:xfrm>
            <a:off x="2634680" y="3076600"/>
            <a:ext cx="6172200" cy="2514600"/>
            <a:chOff x="1728" y="2064"/>
            <a:chExt cx="3888" cy="1584"/>
          </a:xfrm>
        </p:grpSpPr>
        <p:sp>
          <p:nvSpPr>
            <p:cNvPr id="11" name="Text Box 9"/>
            <p:cNvSpPr txBox="1">
              <a:spLocks noChangeArrowheads="1"/>
            </p:cNvSpPr>
            <p:nvPr/>
          </p:nvSpPr>
          <p:spPr bwMode="auto">
            <a:xfrm>
              <a:off x="1728" y="2064"/>
              <a:ext cx="384" cy="4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b="1">
                  <a:latin typeface="Arial" pitchFamily="34" charset="0"/>
                  <a:cs typeface="Arial" pitchFamily="34" charset="0"/>
                </a:rPr>
                <a:t>C</a:t>
              </a:r>
            </a:p>
          </p:txBody>
        </p:sp>
        <p:sp>
          <p:nvSpPr>
            <p:cNvPr id="12" name="Text Box 10"/>
            <p:cNvSpPr txBox="1">
              <a:spLocks noChangeArrowheads="1"/>
            </p:cNvSpPr>
            <p:nvPr/>
          </p:nvSpPr>
          <p:spPr bwMode="auto">
            <a:xfrm>
              <a:off x="3648" y="2976"/>
              <a:ext cx="1968" cy="6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pPr>
              <a:r>
                <a:rPr lang="en-US" sz="3200">
                  <a:latin typeface="Arial" pitchFamily="34" charset="0"/>
                  <a:cs typeface="Arial" pitchFamily="34" charset="0"/>
                </a:rPr>
                <a:t>C = smaller than you think</a:t>
              </a:r>
            </a:p>
          </p:txBody>
        </p:sp>
      </p:grpSp>
    </p:spTree>
    <p:extLst>
      <p:ext uri="{BB962C8B-B14F-4D97-AF65-F5344CB8AC3E}">
        <p14:creationId xmlns:p14="http://schemas.microsoft.com/office/powerpoint/2010/main" val="26980875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85000" lnSpcReduction="20000"/>
          </a:bodyPr>
          <a:lstStyle/>
          <a:p>
            <a:r>
              <a:rPr lang="en-US" dirty="0"/>
              <a:t>A Theory of Socio-Technical </a:t>
            </a:r>
            <a:r>
              <a:rPr lang="en-US" dirty="0" smtClean="0"/>
              <a:t>Change</a:t>
            </a:r>
            <a:endParaRPr lang="en-US" dirty="0"/>
          </a:p>
        </p:txBody>
      </p:sp>
      <p:sp>
        <p:nvSpPr>
          <p:cNvPr id="5" name="Content Placeholder 3"/>
          <p:cNvSpPr>
            <a:spLocks noGrp="1"/>
          </p:cNvSpPr>
          <p:nvPr>
            <p:ph idx="4294967295"/>
          </p:nvPr>
        </p:nvSpPr>
        <p:spPr>
          <a:xfrm>
            <a:off x="251520" y="1628800"/>
            <a:ext cx="8490336" cy="3728864"/>
          </a:xfrm>
          <a:prstGeom prst="rect">
            <a:avLst/>
          </a:prstGeom>
        </p:spPr>
        <p:txBody>
          <a:bodyPr/>
          <a:lstStyle/>
          <a:p>
            <a:pPr>
              <a:spcAft>
                <a:spcPts val="1200"/>
              </a:spcAft>
            </a:pPr>
            <a:r>
              <a:rPr lang="en-CA" dirty="0" smtClean="0"/>
              <a:t>The second order consequences of changes to complex socio-technical systems are often in the opposite direction of the expected first order consequences and bigger</a:t>
            </a:r>
          </a:p>
          <a:p>
            <a:pPr>
              <a:spcAft>
                <a:spcPts val="1200"/>
              </a:spcAft>
            </a:pPr>
            <a:endParaRPr lang="en-CA" dirty="0" smtClean="0"/>
          </a:p>
          <a:p>
            <a:pPr>
              <a:spcAft>
                <a:spcPts val="600"/>
              </a:spcAft>
            </a:pPr>
            <a:r>
              <a:rPr lang="en-CA" dirty="0" smtClean="0"/>
              <a:t>Examples:</a:t>
            </a:r>
          </a:p>
          <a:p>
            <a:pPr lvl="1"/>
            <a:r>
              <a:rPr lang="en-CA" sz="1800" dirty="0" smtClean="0"/>
              <a:t>The paperless office</a:t>
            </a:r>
            <a:r>
              <a:rPr lang="en-CA" sz="1800" dirty="0"/>
              <a:t>	</a:t>
            </a:r>
            <a:r>
              <a:rPr lang="en-CA" sz="1800" dirty="0" smtClean="0"/>
              <a:t>		</a:t>
            </a:r>
            <a:r>
              <a:rPr lang="en-CA" sz="1800" dirty="0" smtClean="0">
                <a:sym typeface="Wingdings" panose="05000000000000000000" pitchFamily="2" charset="2"/>
              </a:rPr>
              <a:t> more paper</a:t>
            </a:r>
            <a:endParaRPr lang="en-CA" sz="1800" dirty="0" smtClean="0"/>
          </a:p>
          <a:p>
            <a:pPr lvl="1"/>
            <a:r>
              <a:rPr lang="en-CA" sz="1800" dirty="0" smtClean="0"/>
              <a:t>Building highways to reduce congestion	</a:t>
            </a:r>
            <a:r>
              <a:rPr lang="en-CA" sz="1800" dirty="0" smtClean="0">
                <a:sym typeface="Wingdings" panose="05000000000000000000" pitchFamily="2" charset="2"/>
              </a:rPr>
              <a:t> more congestion</a:t>
            </a:r>
          </a:p>
          <a:p>
            <a:pPr lvl="1"/>
            <a:r>
              <a:rPr lang="en-CA" sz="1800" dirty="0" smtClean="0">
                <a:sym typeface="Wingdings" panose="05000000000000000000" pitchFamily="2" charset="2"/>
              </a:rPr>
              <a:t>Air travel to expand horizons		 soul-destroying experience</a:t>
            </a:r>
          </a:p>
          <a:p>
            <a:pPr lvl="1"/>
            <a:r>
              <a:rPr lang="en-CA" sz="1800" dirty="0" smtClean="0">
                <a:sym typeface="Wingdings" panose="05000000000000000000" pitchFamily="2" charset="2"/>
              </a:rPr>
              <a:t>Zero Palm Oil Consumption</a:t>
            </a:r>
            <a:r>
              <a:rPr lang="en-CA" sz="1800" dirty="0">
                <a:sym typeface="Wingdings" panose="05000000000000000000" pitchFamily="2" charset="2"/>
              </a:rPr>
              <a:t>	</a:t>
            </a:r>
            <a:r>
              <a:rPr lang="en-CA" sz="1800" dirty="0" smtClean="0">
                <a:sym typeface="Wingdings" panose="05000000000000000000" pitchFamily="2" charset="2"/>
              </a:rPr>
              <a:t>	 increased deforestation, emissions 					     because of alternative crops</a:t>
            </a:r>
            <a:endParaRPr lang="en-CA" sz="1800" dirty="0" smtClean="0"/>
          </a:p>
        </p:txBody>
      </p:sp>
    </p:spTree>
    <p:extLst>
      <p:ext uri="{BB962C8B-B14F-4D97-AF65-F5344CB8AC3E}">
        <p14:creationId xmlns:p14="http://schemas.microsoft.com/office/powerpoint/2010/main" val="193897973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85000" lnSpcReduction="10000"/>
          </a:bodyPr>
          <a:lstStyle/>
          <a:p>
            <a:r>
              <a:rPr lang="en-CA" dirty="0"/>
              <a:t>Seer-sucker Theory of </a:t>
            </a:r>
            <a:r>
              <a:rPr lang="en-CA" dirty="0" smtClean="0"/>
              <a:t>Forecasting</a:t>
            </a:r>
            <a:endParaRPr lang="en-CA" dirty="0"/>
          </a:p>
        </p:txBody>
      </p:sp>
      <p:sp>
        <p:nvSpPr>
          <p:cNvPr id="5" name="Content Placeholder 2"/>
          <p:cNvSpPr>
            <a:spLocks noGrp="1"/>
          </p:cNvSpPr>
          <p:nvPr>
            <p:ph idx="4294967295"/>
          </p:nvPr>
        </p:nvSpPr>
        <p:spPr>
          <a:xfrm>
            <a:off x="323528" y="2492896"/>
            <a:ext cx="3168352" cy="2016224"/>
          </a:xfrm>
          <a:prstGeom prst="rect">
            <a:avLst/>
          </a:prstGeom>
        </p:spPr>
        <p:txBody>
          <a:bodyPr/>
          <a:lstStyle/>
          <a:p>
            <a:pPr marL="0" indent="0">
              <a:buNone/>
            </a:pPr>
            <a:r>
              <a:rPr lang="en-US" dirty="0" smtClean="0"/>
              <a:t>"</a:t>
            </a:r>
            <a:r>
              <a:rPr lang="en-US" dirty="0"/>
              <a:t>No matter how much evidence exists that seers do not exist, suckers will pay for the existence of seers." </a:t>
            </a:r>
            <a:endParaRPr lang="en-US" dirty="0" smtClean="0"/>
          </a:p>
          <a:p>
            <a:pPr marL="0" indent="0">
              <a:buNone/>
            </a:pPr>
            <a:r>
              <a:rPr lang="en-US" dirty="0" smtClean="0"/>
              <a:t>(</a:t>
            </a:r>
            <a:r>
              <a:rPr lang="en-US" dirty="0"/>
              <a:t>S</a:t>
            </a:r>
            <a:r>
              <a:rPr lang="en-US" dirty="0" smtClean="0"/>
              <a:t>cott Armstrong, 1980)</a:t>
            </a:r>
            <a:endParaRPr lang="en-CA" dirty="0"/>
          </a:p>
        </p:txBody>
      </p:sp>
      <p:pic>
        <p:nvPicPr>
          <p:cNvPr id="6" name="Picture 5"/>
          <p:cNvPicPr>
            <a:picLocks noChangeAspect="1"/>
          </p:cNvPicPr>
          <p:nvPr/>
        </p:nvPicPr>
        <p:blipFill>
          <a:blip r:embed="rId2"/>
          <a:stretch>
            <a:fillRect/>
          </a:stretch>
        </p:blipFill>
        <p:spPr>
          <a:xfrm>
            <a:off x="4139952" y="980728"/>
            <a:ext cx="4104456" cy="5302769"/>
          </a:xfrm>
          <a:prstGeom prst="rect">
            <a:avLst/>
          </a:prstGeom>
          <a:ln>
            <a:solidFill>
              <a:schemeClr val="tx1"/>
            </a:solidFill>
          </a:ln>
        </p:spPr>
      </p:pic>
    </p:spTree>
    <p:extLst>
      <p:ext uri="{BB962C8B-B14F-4D97-AF65-F5344CB8AC3E}">
        <p14:creationId xmlns:p14="http://schemas.microsoft.com/office/powerpoint/2010/main" val="413444151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2"/>
          <p:cNvGrpSpPr>
            <a:grpSpLocks/>
          </p:cNvGrpSpPr>
          <p:nvPr/>
        </p:nvGrpSpPr>
        <p:grpSpPr bwMode="auto">
          <a:xfrm>
            <a:off x="913607" y="2385144"/>
            <a:ext cx="1828800" cy="4140200"/>
            <a:chOff x="624" y="1280"/>
            <a:chExt cx="1152" cy="2608"/>
          </a:xfrm>
        </p:grpSpPr>
        <p:grpSp>
          <p:nvGrpSpPr>
            <p:cNvPr id="32" name="Group 3"/>
            <p:cNvGrpSpPr>
              <a:grpSpLocks/>
            </p:cNvGrpSpPr>
            <p:nvPr/>
          </p:nvGrpSpPr>
          <p:grpSpPr bwMode="auto">
            <a:xfrm>
              <a:off x="624" y="1568"/>
              <a:ext cx="1152" cy="2064"/>
              <a:chOff x="576" y="1392"/>
              <a:chExt cx="1152" cy="2064"/>
            </a:xfrm>
          </p:grpSpPr>
          <p:sp>
            <p:nvSpPr>
              <p:cNvPr id="35" name="Line 4"/>
              <p:cNvSpPr>
                <a:spLocks noChangeShapeType="1"/>
              </p:cNvSpPr>
              <p:nvPr/>
            </p:nvSpPr>
            <p:spPr bwMode="auto">
              <a:xfrm flipV="1">
                <a:off x="1152" y="1392"/>
                <a:ext cx="0" cy="2016"/>
              </a:xfrm>
              <a:prstGeom prst="line">
                <a:avLst/>
              </a:prstGeom>
              <a:noFill/>
              <a:ln w="571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CA">
                  <a:latin typeface="+mj-lt"/>
                </a:endParaRPr>
              </a:p>
            </p:txBody>
          </p:sp>
          <p:sp>
            <p:nvSpPr>
              <p:cNvPr id="36" name="Line 5"/>
              <p:cNvSpPr>
                <a:spLocks noChangeShapeType="1"/>
              </p:cNvSpPr>
              <p:nvPr/>
            </p:nvSpPr>
            <p:spPr bwMode="auto">
              <a:xfrm rot="20505423" flipV="1">
                <a:off x="815" y="1440"/>
                <a:ext cx="1" cy="2016"/>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CA">
                  <a:latin typeface="+mj-lt"/>
                </a:endParaRPr>
              </a:p>
            </p:txBody>
          </p:sp>
          <p:sp>
            <p:nvSpPr>
              <p:cNvPr id="37" name="Line 6"/>
              <p:cNvSpPr>
                <a:spLocks noChangeShapeType="1"/>
              </p:cNvSpPr>
              <p:nvPr/>
            </p:nvSpPr>
            <p:spPr bwMode="auto">
              <a:xfrm rot="1094577" flipH="1" flipV="1">
                <a:off x="1488" y="1440"/>
                <a:ext cx="1" cy="2016"/>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CA">
                  <a:latin typeface="+mj-lt"/>
                </a:endParaRPr>
              </a:p>
            </p:txBody>
          </p:sp>
          <p:sp>
            <p:nvSpPr>
              <p:cNvPr id="38" name="Line 7"/>
              <p:cNvSpPr>
                <a:spLocks noChangeShapeType="1"/>
              </p:cNvSpPr>
              <p:nvPr/>
            </p:nvSpPr>
            <p:spPr bwMode="auto">
              <a:xfrm>
                <a:off x="576" y="1728"/>
                <a:ext cx="528"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CA">
                  <a:latin typeface="+mj-lt"/>
                </a:endParaRPr>
              </a:p>
            </p:txBody>
          </p:sp>
          <p:sp>
            <p:nvSpPr>
              <p:cNvPr id="39" name="Line 8"/>
              <p:cNvSpPr>
                <a:spLocks noChangeShapeType="1"/>
              </p:cNvSpPr>
              <p:nvPr/>
            </p:nvSpPr>
            <p:spPr bwMode="auto">
              <a:xfrm flipH="1">
                <a:off x="1200" y="1728"/>
                <a:ext cx="528"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CA">
                  <a:latin typeface="+mj-lt"/>
                </a:endParaRPr>
              </a:p>
            </p:txBody>
          </p:sp>
        </p:grpSp>
        <p:sp>
          <p:nvSpPr>
            <p:cNvPr id="33" name="Text Box 9"/>
            <p:cNvSpPr txBox="1">
              <a:spLocks noChangeArrowheads="1"/>
            </p:cNvSpPr>
            <p:nvPr/>
          </p:nvSpPr>
          <p:spPr bwMode="auto">
            <a:xfrm>
              <a:off x="744" y="3632"/>
              <a:ext cx="912" cy="256"/>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CA" altLang="en-US" sz="2000" b="1" dirty="0">
                  <a:latin typeface="+mj-lt"/>
                </a:rPr>
                <a:t>Present</a:t>
              </a:r>
            </a:p>
          </p:txBody>
        </p:sp>
        <p:sp>
          <p:nvSpPr>
            <p:cNvPr id="34" name="Text Box 10"/>
            <p:cNvSpPr txBox="1">
              <a:spLocks noChangeArrowheads="1"/>
            </p:cNvSpPr>
            <p:nvPr/>
          </p:nvSpPr>
          <p:spPr bwMode="auto">
            <a:xfrm>
              <a:off x="744" y="1280"/>
              <a:ext cx="912" cy="256"/>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CA" altLang="en-US" sz="2000" b="1" dirty="0">
                  <a:latin typeface="+mj-lt"/>
                </a:rPr>
                <a:t>Future</a:t>
              </a:r>
            </a:p>
          </p:txBody>
        </p:sp>
      </p:grpSp>
      <p:sp>
        <p:nvSpPr>
          <p:cNvPr id="40" name="Text Box 11"/>
          <p:cNvSpPr txBox="1">
            <a:spLocks noChangeArrowheads="1"/>
          </p:cNvSpPr>
          <p:nvPr/>
        </p:nvSpPr>
        <p:spPr bwMode="auto">
          <a:xfrm>
            <a:off x="380207" y="1085069"/>
            <a:ext cx="289560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CA" altLang="en-US" b="1" dirty="0">
                <a:latin typeface="+mj-lt"/>
              </a:rPr>
              <a:t>Forecasting</a:t>
            </a:r>
          </a:p>
        </p:txBody>
      </p:sp>
      <p:grpSp>
        <p:nvGrpSpPr>
          <p:cNvPr id="41" name="Group 12"/>
          <p:cNvGrpSpPr>
            <a:grpSpLocks/>
          </p:cNvGrpSpPr>
          <p:nvPr/>
        </p:nvGrpSpPr>
        <p:grpSpPr bwMode="auto">
          <a:xfrm>
            <a:off x="3847307" y="2385144"/>
            <a:ext cx="1447800" cy="4140200"/>
            <a:chOff x="2592" y="1280"/>
            <a:chExt cx="912" cy="2608"/>
          </a:xfrm>
        </p:grpSpPr>
        <p:grpSp>
          <p:nvGrpSpPr>
            <p:cNvPr id="42" name="Group 13"/>
            <p:cNvGrpSpPr>
              <a:grpSpLocks/>
            </p:cNvGrpSpPr>
            <p:nvPr/>
          </p:nvGrpSpPr>
          <p:grpSpPr bwMode="auto">
            <a:xfrm>
              <a:off x="2735" y="1568"/>
              <a:ext cx="625" cy="2064"/>
              <a:chOff x="2207" y="1536"/>
              <a:chExt cx="625" cy="2064"/>
            </a:xfrm>
          </p:grpSpPr>
          <p:sp>
            <p:nvSpPr>
              <p:cNvPr id="45" name="Line 14"/>
              <p:cNvSpPr>
                <a:spLocks noChangeShapeType="1"/>
              </p:cNvSpPr>
              <p:nvPr/>
            </p:nvSpPr>
            <p:spPr bwMode="auto">
              <a:xfrm rot="428574" flipH="1" flipV="1">
                <a:off x="2640" y="1536"/>
                <a:ext cx="1" cy="2016"/>
              </a:xfrm>
              <a:prstGeom prst="line">
                <a:avLst/>
              </a:prstGeom>
              <a:noFill/>
              <a:ln w="190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CA">
                  <a:latin typeface="+mj-lt"/>
                </a:endParaRPr>
              </a:p>
            </p:txBody>
          </p:sp>
          <p:sp>
            <p:nvSpPr>
              <p:cNvPr id="46" name="Line 15"/>
              <p:cNvSpPr>
                <a:spLocks noChangeShapeType="1"/>
              </p:cNvSpPr>
              <p:nvPr/>
            </p:nvSpPr>
            <p:spPr bwMode="auto">
              <a:xfrm rot="20505423" flipV="1">
                <a:off x="2207" y="1584"/>
                <a:ext cx="1" cy="2016"/>
              </a:xfrm>
              <a:prstGeom prst="line">
                <a:avLst/>
              </a:prstGeom>
              <a:noFill/>
              <a:ln w="190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CA">
                  <a:latin typeface="+mj-lt"/>
                </a:endParaRPr>
              </a:p>
            </p:txBody>
          </p:sp>
          <p:sp>
            <p:nvSpPr>
              <p:cNvPr id="47" name="Line 16"/>
              <p:cNvSpPr>
                <a:spLocks noChangeShapeType="1"/>
              </p:cNvSpPr>
              <p:nvPr/>
            </p:nvSpPr>
            <p:spPr bwMode="auto">
              <a:xfrm rot="1094577" flipH="1" flipV="1">
                <a:off x="2831" y="1584"/>
                <a:ext cx="1" cy="2016"/>
              </a:xfrm>
              <a:prstGeom prst="line">
                <a:avLst/>
              </a:prstGeom>
              <a:noFill/>
              <a:ln w="190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CA">
                  <a:latin typeface="+mj-lt"/>
                </a:endParaRPr>
              </a:p>
            </p:txBody>
          </p:sp>
          <p:sp>
            <p:nvSpPr>
              <p:cNvPr id="48" name="Line 17"/>
              <p:cNvSpPr>
                <a:spLocks noChangeShapeType="1"/>
              </p:cNvSpPr>
              <p:nvPr/>
            </p:nvSpPr>
            <p:spPr bwMode="auto">
              <a:xfrm rot="21171426" flipV="1">
                <a:off x="2399" y="1536"/>
                <a:ext cx="1" cy="2016"/>
              </a:xfrm>
              <a:prstGeom prst="line">
                <a:avLst/>
              </a:prstGeom>
              <a:noFill/>
              <a:ln w="190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CA">
                  <a:latin typeface="+mj-lt"/>
                </a:endParaRPr>
              </a:p>
            </p:txBody>
          </p:sp>
        </p:grpSp>
        <p:sp>
          <p:nvSpPr>
            <p:cNvPr id="43" name="Text Box 18"/>
            <p:cNvSpPr txBox="1">
              <a:spLocks noChangeArrowheads="1"/>
            </p:cNvSpPr>
            <p:nvPr/>
          </p:nvSpPr>
          <p:spPr bwMode="auto">
            <a:xfrm>
              <a:off x="2592" y="3632"/>
              <a:ext cx="912" cy="256"/>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CA" altLang="en-US" sz="2000" b="1">
                  <a:latin typeface="+mj-lt"/>
                </a:rPr>
                <a:t>Present</a:t>
              </a:r>
            </a:p>
          </p:txBody>
        </p:sp>
        <p:sp>
          <p:nvSpPr>
            <p:cNvPr id="44" name="Text Box 19"/>
            <p:cNvSpPr txBox="1">
              <a:spLocks noChangeArrowheads="1"/>
            </p:cNvSpPr>
            <p:nvPr/>
          </p:nvSpPr>
          <p:spPr bwMode="auto">
            <a:xfrm>
              <a:off x="2592" y="1280"/>
              <a:ext cx="912" cy="256"/>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CA" altLang="en-US" sz="2000" b="1">
                  <a:latin typeface="+mj-lt"/>
                </a:rPr>
                <a:t>Future</a:t>
              </a:r>
            </a:p>
          </p:txBody>
        </p:sp>
      </p:grpSp>
      <p:sp>
        <p:nvSpPr>
          <p:cNvPr id="49" name="Text Box 20"/>
          <p:cNvSpPr txBox="1">
            <a:spLocks noChangeArrowheads="1"/>
          </p:cNvSpPr>
          <p:nvPr/>
        </p:nvSpPr>
        <p:spPr bwMode="auto">
          <a:xfrm>
            <a:off x="3199607" y="1085069"/>
            <a:ext cx="289560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CA" altLang="en-US" b="1" dirty="0">
                <a:latin typeface="+mj-lt"/>
              </a:rPr>
              <a:t>Scenarios</a:t>
            </a:r>
          </a:p>
        </p:txBody>
      </p:sp>
      <p:grpSp>
        <p:nvGrpSpPr>
          <p:cNvPr id="50" name="Group 21"/>
          <p:cNvGrpSpPr>
            <a:grpSpLocks/>
          </p:cNvGrpSpPr>
          <p:nvPr/>
        </p:nvGrpSpPr>
        <p:grpSpPr bwMode="auto">
          <a:xfrm>
            <a:off x="6590507" y="2385144"/>
            <a:ext cx="1447800" cy="4140200"/>
            <a:chOff x="4104" y="1280"/>
            <a:chExt cx="912" cy="2608"/>
          </a:xfrm>
        </p:grpSpPr>
        <p:sp>
          <p:nvSpPr>
            <p:cNvPr id="51" name="Line 22"/>
            <p:cNvSpPr>
              <a:spLocks noChangeShapeType="1"/>
            </p:cNvSpPr>
            <p:nvPr/>
          </p:nvSpPr>
          <p:spPr bwMode="auto">
            <a:xfrm>
              <a:off x="4560" y="1616"/>
              <a:ext cx="0" cy="2016"/>
            </a:xfrm>
            <a:prstGeom prst="line">
              <a:avLst/>
            </a:prstGeom>
            <a:noFill/>
            <a:ln w="571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CA">
                <a:latin typeface="+mj-lt"/>
              </a:endParaRPr>
            </a:p>
          </p:txBody>
        </p:sp>
        <p:sp>
          <p:nvSpPr>
            <p:cNvPr id="52" name="Text Box 23"/>
            <p:cNvSpPr txBox="1">
              <a:spLocks noChangeArrowheads="1"/>
            </p:cNvSpPr>
            <p:nvPr/>
          </p:nvSpPr>
          <p:spPr bwMode="auto">
            <a:xfrm>
              <a:off x="4104" y="3632"/>
              <a:ext cx="912" cy="256"/>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CA" altLang="en-US" sz="2000" b="1">
                  <a:latin typeface="+mj-lt"/>
                </a:rPr>
                <a:t>Present</a:t>
              </a:r>
            </a:p>
          </p:txBody>
        </p:sp>
        <p:sp>
          <p:nvSpPr>
            <p:cNvPr id="53" name="Text Box 24"/>
            <p:cNvSpPr txBox="1">
              <a:spLocks noChangeArrowheads="1"/>
            </p:cNvSpPr>
            <p:nvPr/>
          </p:nvSpPr>
          <p:spPr bwMode="auto">
            <a:xfrm>
              <a:off x="4104" y="1280"/>
              <a:ext cx="912" cy="256"/>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CA" altLang="en-US" sz="2000" b="1">
                  <a:latin typeface="+mj-lt"/>
                </a:rPr>
                <a:t>Future</a:t>
              </a:r>
            </a:p>
          </p:txBody>
        </p:sp>
      </p:grpSp>
      <p:sp>
        <p:nvSpPr>
          <p:cNvPr id="54" name="Text Box 25"/>
          <p:cNvSpPr txBox="1">
            <a:spLocks noChangeArrowheads="1"/>
          </p:cNvSpPr>
          <p:nvPr/>
        </p:nvSpPr>
        <p:spPr bwMode="auto">
          <a:xfrm>
            <a:off x="5866607" y="1085069"/>
            <a:ext cx="289560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CA" altLang="en-US" b="1" dirty="0" err="1">
                <a:latin typeface="+mj-lt"/>
              </a:rPr>
              <a:t>Backcasting</a:t>
            </a:r>
            <a:endParaRPr lang="en-CA" altLang="en-US" b="1" dirty="0">
              <a:latin typeface="+mj-lt"/>
            </a:endParaRPr>
          </a:p>
        </p:txBody>
      </p:sp>
      <p:sp>
        <p:nvSpPr>
          <p:cNvPr id="55" name="Text Box 26"/>
          <p:cNvSpPr txBox="1">
            <a:spLocks noChangeArrowheads="1"/>
          </p:cNvSpPr>
          <p:nvPr/>
        </p:nvSpPr>
        <p:spPr bwMode="auto">
          <a:xfrm>
            <a:off x="456407" y="1628800"/>
            <a:ext cx="27432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CA" altLang="en-US" sz="1400" b="1" dirty="0">
                <a:latin typeface="+mj-lt"/>
              </a:rPr>
              <a:t>Predict most </a:t>
            </a:r>
          </a:p>
          <a:p>
            <a:pPr algn="ctr"/>
            <a:r>
              <a:rPr lang="en-CA" altLang="en-US" sz="1400" b="1" dirty="0">
                <a:latin typeface="+mj-lt"/>
              </a:rPr>
              <a:t>likely future</a:t>
            </a:r>
          </a:p>
        </p:txBody>
      </p:sp>
      <p:sp>
        <p:nvSpPr>
          <p:cNvPr id="56" name="Text Box 27"/>
          <p:cNvSpPr txBox="1">
            <a:spLocks noChangeArrowheads="1"/>
          </p:cNvSpPr>
          <p:nvPr/>
        </p:nvSpPr>
        <p:spPr bwMode="auto">
          <a:xfrm>
            <a:off x="3047207" y="1628800"/>
            <a:ext cx="2895600"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CA" altLang="en-US" sz="1400" b="1" dirty="0">
                <a:latin typeface="+mj-lt"/>
              </a:rPr>
              <a:t>Explore alternative futures</a:t>
            </a:r>
          </a:p>
        </p:txBody>
      </p:sp>
      <p:sp>
        <p:nvSpPr>
          <p:cNvPr id="57" name="Text Box 28"/>
          <p:cNvSpPr txBox="1">
            <a:spLocks noChangeArrowheads="1"/>
          </p:cNvSpPr>
          <p:nvPr/>
        </p:nvSpPr>
        <p:spPr bwMode="auto">
          <a:xfrm>
            <a:off x="5866607" y="1628800"/>
            <a:ext cx="29718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CA" altLang="en-US" sz="1400" b="1" dirty="0">
                <a:latin typeface="+mj-lt"/>
              </a:rPr>
              <a:t>Assess feasibility of desirable future</a:t>
            </a:r>
          </a:p>
        </p:txBody>
      </p:sp>
      <p:sp>
        <p:nvSpPr>
          <p:cNvPr id="58" name="Text Placeholder 57"/>
          <p:cNvSpPr>
            <a:spLocks noGrp="1"/>
          </p:cNvSpPr>
          <p:nvPr>
            <p:ph type="body" sz="quarter" idx="10"/>
          </p:nvPr>
        </p:nvSpPr>
        <p:spPr/>
        <p:txBody>
          <a:bodyPr>
            <a:normAutofit/>
          </a:bodyPr>
          <a:lstStyle/>
          <a:p>
            <a:r>
              <a:rPr lang="en-US" dirty="0"/>
              <a:t>The </a:t>
            </a:r>
            <a:r>
              <a:rPr lang="en-US" dirty="0" smtClean="0"/>
              <a:t>path towards change</a:t>
            </a:r>
            <a:endParaRPr lang="en-US" dirty="0"/>
          </a:p>
          <a:p>
            <a:endParaRPr lang="en-US" dirty="0"/>
          </a:p>
        </p:txBody>
      </p:sp>
    </p:spTree>
    <p:extLst>
      <p:ext uri="{BB962C8B-B14F-4D97-AF65-F5344CB8AC3E}">
        <p14:creationId xmlns:p14="http://schemas.microsoft.com/office/powerpoint/2010/main" val="17001471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499"/>
                                          </p:stCondLst>
                                        </p:cTn>
                                        <p:tgtEl>
                                          <p:spTgt spid="4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utoUpdateAnimBg="0"/>
      <p:bldP spid="56" grpId="0" autoUpdateAnimBg="0"/>
      <p:bldP spid="57"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85000" lnSpcReduction="20000"/>
          </a:bodyPr>
          <a:lstStyle/>
          <a:p>
            <a:r>
              <a:rPr lang="en-US" dirty="0"/>
              <a:t>The consequences of waiving palm oil</a:t>
            </a:r>
          </a:p>
        </p:txBody>
      </p:sp>
      <p:sp>
        <p:nvSpPr>
          <p:cNvPr id="3" name="Content Placeholder 2"/>
          <p:cNvSpPr>
            <a:spLocks noGrp="1"/>
          </p:cNvSpPr>
          <p:nvPr>
            <p:ph sz="quarter" idx="11"/>
          </p:nvPr>
        </p:nvSpPr>
        <p:spPr>
          <a:xfrm>
            <a:off x="395289" y="1124743"/>
            <a:ext cx="7849119" cy="5139531"/>
          </a:xfrm>
        </p:spPr>
        <p:txBody>
          <a:bodyPr/>
          <a:lstStyle/>
          <a:p>
            <a:pPr marL="342900" indent="-342900">
              <a:spcAft>
                <a:spcPts val="600"/>
              </a:spcAft>
              <a:buFont typeface="Arial" panose="020B0604020202020204" pitchFamily="34" charset="0"/>
              <a:buChar char="•"/>
            </a:pPr>
            <a:r>
              <a:rPr lang="en-US" dirty="0" smtClean="0"/>
              <a:t>Commercially available alternatives to palm oil (</a:t>
            </a:r>
            <a:r>
              <a:rPr lang="en-US" dirty="0" err="1" smtClean="0"/>
              <a:t>Hinrichsen</a:t>
            </a:r>
            <a:r>
              <a:rPr lang="en-US" dirty="0" smtClean="0"/>
              <a:t>, 2016)</a:t>
            </a:r>
          </a:p>
          <a:p>
            <a:pPr marL="525181" lvl="1" indent="-342900">
              <a:buFont typeface="Arial" panose="020B0604020202020204" pitchFamily="34" charset="0"/>
              <a:buChar char="•"/>
            </a:pPr>
            <a:r>
              <a:rPr lang="en-US" sz="1600" dirty="0" smtClean="0"/>
              <a:t>Partially hydrogenated fats</a:t>
            </a:r>
          </a:p>
          <a:p>
            <a:pPr marL="525181" lvl="1" indent="-342900">
              <a:buFont typeface="Arial" panose="020B0604020202020204" pitchFamily="34" charset="0"/>
              <a:buChar char="•"/>
            </a:pPr>
            <a:r>
              <a:rPr lang="en-US" sz="1600" dirty="0" smtClean="0"/>
              <a:t>Fully hydrogenated fats</a:t>
            </a:r>
          </a:p>
          <a:p>
            <a:pPr marL="525181" lvl="1" indent="-342900">
              <a:buFont typeface="Arial" panose="020B0604020202020204" pitchFamily="34" charset="0"/>
              <a:buChar char="•"/>
            </a:pPr>
            <a:r>
              <a:rPr lang="en-US" sz="1600" dirty="0" smtClean="0"/>
              <a:t>Exotic fats</a:t>
            </a:r>
          </a:p>
          <a:p>
            <a:pPr marL="525181" lvl="1" indent="-342900">
              <a:spcAft>
                <a:spcPts val="1200"/>
              </a:spcAft>
              <a:buFont typeface="Arial" panose="020B0604020202020204" pitchFamily="34" charset="0"/>
              <a:buChar char="•"/>
            </a:pPr>
            <a:r>
              <a:rPr lang="en-US" sz="1600" dirty="0" smtClean="0"/>
              <a:t>Liquid oils</a:t>
            </a:r>
          </a:p>
          <a:p>
            <a:pPr marL="342900" indent="-342900">
              <a:spcAft>
                <a:spcPts val="1200"/>
              </a:spcAft>
              <a:buFont typeface="Arial" panose="020B0604020202020204" pitchFamily="34" charset="0"/>
              <a:buChar char="•"/>
            </a:pPr>
            <a:r>
              <a:rPr lang="en-US" dirty="0" smtClean="0"/>
              <a:t>Economic development and poverty alleviation</a:t>
            </a:r>
          </a:p>
        </p:txBody>
      </p:sp>
      <p:pic>
        <p:nvPicPr>
          <p:cNvPr id="2051" name="Picture 3" descr="C:\Users\mk.ikl\Desktop\GIZ - conference1\Images\palm oil worke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3356992"/>
            <a:ext cx="6552728" cy="2952328"/>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5220072" y="6309320"/>
            <a:ext cx="2662588" cy="153888"/>
          </a:xfrm>
          <a:prstGeom prst="rect">
            <a:avLst/>
          </a:prstGeom>
          <a:noFill/>
        </p:spPr>
        <p:txBody>
          <a:bodyPr wrap="none" lIns="0" tIns="0" rIns="0" bIns="0" rtlCol="0">
            <a:spAutoFit/>
          </a:bodyPr>
          <a:lstStyle/>
          <a:p>
            <a:r>
              <a:rPr lang="en-US" sz="1000" dirty="0" smtClean="0">
                <a:solidFill>
                  <a:schemeClr val="bg1">
                    <a:lumMod val="75000"/>
                  </a:schemeClr>
                </a:solidFill>
              </a:rPr>
              <a:t>Source: Economic Transformation Programmel</a:t>
            </a:r>
          </a:p>
        </p:txBody>
      </p:sp>
      <p:cxnSp>
        <p:nvCxnSpPr>
          <p:cNvPr id="5" name="Straight Connector 4"/>
          <p:cNvCxnSpPr/>
          <p:nvPr/>
        </p:nvCxnSpPr>
        <p:spPr>
          <a:xfrm>
            <a:off x="827584" y="1638400"/>
            <a:ext cx="259228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920350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a:p>
        </p:txBody>
      </p:sp>
      <p:sp>
        <p:nvSpPr>
          <p:cNvPr id="5" name="Content Placeholder 4"/>
          <p:cNvSpPr>
            <a:spLocks noGrp="1"/>
          </p:cNvSpPr>
          <p:nvPr>
            <p:ph sz="quarter" idx="11"/>
          </p:nvPr>
        </p:nvSpPr>
        <p:spPr/>
        <p:txBody>
          <a:bodyPr>
            <a:normAutofit/>
          </a:bodyPr>
          <a:lstStyle/>
          <a:p>
            <a:pPr algn="ctr"/>
            <a:endParaRPr lang="en-US" sz="4000" dirty="0" smtClean="0">
              <a:solidFill>
                <a:srgbClr val="4967AA"/>
              </a:solidFill>
            </a:endParaRPr>
          </a:p>
          <a:p>
            <a:pPr algn="ctr"/>
            <a:r>
              <a:rPr lang="en-US" sz="4000" b="1" dirty="0" smtClean="0">
                <a:solidFill>
                  <a:srgbClr val="4967AA"/>
                </a:solidFill>
              </a:rPr>
              <a:t>Thank You </a:t>
            </a:r>
            <a:endParaRPr lang="en-US" sz="4000" b="1" dirty="0">
              <a:solidFill>
                <a:srgbClr val="4967AA"/>
              </a:solidFill>
            </a:endParaRPr>
          </a:p>
        </p:txBody>
      </p:sp>
      <p:pic>
        <p:nvPicPr>
          <p:cNvPr id="6" name="Picture 2" descr="C:\Users\mk.ikl\Desktop\GIZ - conference\Images\palm oil fruit.jpe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7258" b="11708"/>
          <a:stretch/>
        </p:blipFill>
        <p:spPr bwMode="auto">
          <a:xfrm>
            <a:off x="1306435" y="2505680"/>
            <a:ext cx="6361909" cy="3011551"/>
          </a:xfrm>
          <a:prstGeom prst="rect">
            <a:avLst/>
          </a:prstGeom>
          <a:noFill/>
          <a:extLst>
            <a:ext uri="{909E8E84-426E-40dd-AFC4-6F175D3DCCD1}">
              <a14:hiddenFill xmlns="" xmlns:a14="http://schemas.microsoft.com/office/drawing/2010/main">
                <a:solidFill>
                  <a:srgbClr val="FFFFFF"/>
                </a:solidFill>
              </a14:hiddenFill>
            </a:ext>
          </a:extLst>
        </p:spPr>
      </p:pic>
      <p:sp>
        <p:nvSpPr>
          <p:cNvPr id="8" name="TextBox 7"/>
          <p:cNvSpPr txBox="1"/>
          <p:nvPr/>
        </p:nvSpPr>
        <p:spPr>
          <a:xfrm>
            <a:off x="6097910" y="5291336"/>
            <a:ext cx="1282402" cy="153888"/>
          </a:xfrm>
          <a:prstGeom prst="rect">
            <a:avLst/>
          </a:prstGeom>
          <a:noFill/>
        </p:spPr>
        <p:txBody>
          <a:bodyPr wrap="none" lIns="0" tIns="0" rIns="0" bIns="0" rtlCol="0">
            <a:spAutoFit/>
          </a:bodyPr>
          <a:lstStyle/>
          <a:p>
            <a:r>
              <a:rPr lang="da-DK" sz="1000" dirty="0" smtClean="0">
                <a:solidFill>
                  <a:schemeClr val="bg1">
                    <a:lumMod val="75000"/>
                  </a:schemeClr>
                </a:solidFill>
              </a:rPr>
              <a:t>Source: Kevron Global</a:t>
            </a:r>
            <a:endParaRPr lang="en-US" sz="1000" dirty="0" err="1" smtClean="0">
              <a:solidFill>
                <a:schemeClr val="bg1">
                  <a:lumMod val="75000"/>
                </a:schemeClr>
              </a:solidFill>
            </a:endParaRPr>
          </a:p>
        </p:txBody>
      </p:sp>
    </p:spTree>
    <p:extLst>
      <p:ext uri="{BB962C8B-B14F-4D97-AF65-F5344CB8AC3E}">
        <p14:creationId xmlns:p14="http://schemas.microsoft.com/office/powerpoint/2010/main" val="404719947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Introduction</a:t>
            </a:r>
            <a:endParaRPr lang="en-US" dirty="0"/>
          </a:p>
        </p:txBody>
      </p:sp>
      <p:pic>
        <p:nvPicPr>
          <p:cNvPr id="1027" name="Picture 3" descr="C:\Users\mk.ikl\Desktop\GIZ - conference1\Images\Palm oil cultivation\Spikes of male flower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4544836"/>
            <a:ext cx="1728192" cy="2124524"/>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C:\Users\mk.ikl\Desktop\GIZ - conference1\Images\Palm oil cultivation\Fresh fruit bunch.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0775" y="1355501"/>
            <a:ext cx="2463713" cy="1785467"/>
          </a:xfrm>
          <a:prstGeom prst="rect">
            <a:avLst/>
          </a:prstGeom>
          <a:noFill/>
          <a:extLst>
            <a:ext uri="{909E8E84-426E-40dd-AFC4-6F175D3DCCD1}">
              <a14:hiddenFill xmlns="" xmlns:a14="http://schemas.microsoft.com/office/drawing/2010/main">
                <a:solidFill>
                  <a:srgbClr val="FFFFFF"/>
                </a:solidFill>
              </a14:hiddenFill>
            </a:ext>
          </a:extLst>
        </p:spPr>
      </p:pic>
      <p:pic>
        <p:nvPicPr>
          <p:cNvPr id="1029" name="Picture 5" descr="C:\Users\mk.ikl\Desktop\GIZ - conference1\Images\Palm oil cultivation\Fruit.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7860" y="3595414"/>
            <a:ext cx="2172612" cy="2569890"/>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2" descr="C:\Users\mk.ikl\Desktop\GIZ - conference1\Images\Palm oil cultivation\Seedling.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9952" y="695414"/>
            <a:ext cx="2376264" cy="3885714"/>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5998346" y="6443464"/>
            <a:ext cx="2390078" cy="153888"/>
          </a:xfrm>
          <a:prstGeom prst="rect">
            <a:avLst/>
          </a:prstGeom>
          <a:noFill/>
        </p:spPr>
        <p:txBody>
          <a:bodyPr wrap="none" lIns="0" tIns="0" rIns="0" bIns="0" rtlCol="0">
            <a:spAutoFit/>
          </a:bodyPr>
          <a:lstStyle/>
          <a:p>
            <a:r>
              <a:rPr lang="en-US" sz="1000" dirty="0" smtClean="0"/>
              <a:t>Source: FAO – Modern palm oil cultivation</a:t>
            </a:r>
          </a:p>
        </p:txBody>
      </p:sp>
      <p:sp>
        <p:nvSpPr>
          <p:cNvPr id="8" name="TextBox 7"/>
          <p:cNvSpPr txBox="1"/>
          <p:nvPr/>
        </p:nvSpPr>
        <p:spPr>
          <a:xfrm>
            <a:off x="323528" y="1268760"/>
            <a:ext cx="3888432" cy="3231654"/>
          </a:xfrm>
          <a:prstGeom prst="rect">
            <a:avLst/>
          </a:prstGeom>
          <a:noFill/>
        </p:spPr>
        <p:txBody>
          <a:bodyPr wrap="square" lIns="0" tIns="0" rIns="0" bIns="0" rtlCol="0">
            <a:spAutoFit/>
          </a:bodyPr>
          <a:lstStyle/>
          <a:p>
            <a:pPr marL="342900" indent="-342900">
              <a:spcAft>
                <a:spcPts val="600"/>
              </a:spcAft>
              <a:buFont typeface="Arial" panose="020B0604020202020204" pitchFamily="34" charset="0"/>
              <a:buChar char="•"/>
            </a:pPr>
            <a:r>
              <a:rPr lang="en-US" dirty="0" smtClean="0">
                <a:solidFill>
                  <a:schemeClr val="tx2"/>
                </a:solidFill>
              </a:rPr>
              <a:t>Kristjan Jespersen, PhD</a:t>
            </a:r>
          </a:p>
          <a:p>
            <a:pPr marL="342900" indent="-342900">
              <a:spcAft>
                <a:spcPts val="600"/>
              </a:spcAft>
              <a:buFont typeface="Arial" panose="020B0604020202020204" pitchFamily="34" charset="0"/>
              <a:buChar char="•"/>
            </a:pPr>
            <a:r>
              <a:rPr lang="en-US" dirty="0" smtClean="0">
                <a:solidFill>
                  <a:schemeClr val="tx2"/>
                </a:solidFill>
              </a:rPr>
              <a:t>Copenhagen Business School, Denmark</a:t>
            </a:r>
          </a:p>
          <a:p>
            <a:pPr marL="342900" indent="-342900">
              <a:spcAft>
                <a:spcPts val="600"/>
              </a:spcAft>
              <a:buFont typeface="Arial" panose="020B0604020202020204" pitchFamily="34" charset="0"/>
              <a:buChar char="•"/>
            </a:pPr>
            <a:r>
              <a:rPr lang="en-US" dirty="0" smtClean="0">
                <a:solidFill>
                  <a:schemeClr val="tx2"/>
                </a:solidFill>
              </a:rPr>
              <a:t>Primary research focus:</a:t>
            </a:r>
          </a:p>
          <a:p>
            <a:pPr marL="800100" lvl="1" indent="-342900">
              <a:spcAft>
                <a:spcPts val="300"/>
              </a:spcAft>
              <a:buFont typeface="Arial" panose="020B0604020202020204" pitchFamily="34" charset="0"/>
              <a:buChar char="•"/>
            </a:pPr>
            <a:r>
              <a:rPr lang="en-US" dirty="0" smtClean="0">
                <a:solidFill>
                  <a:schemeClr val="tx2"/>
                </a:solidFill>
              </a:rPr>
              <a:t>Focused on Impact Research</a:t>
            </a:r>
          </a:p>
          <a:p>
            <a:pPr marL="800100" lvl="1" indent="-342900">
              <a:spcAft>
                <a:spcPts val="300"/>
              </a:spcAft>
              <a:buFont typeface="Arial" panose="020B0604020202020204" pitchFamily="34" charset="0"/>
              <a:buChar char="•"/>
            </a:pPr>
            <a:r>
              <a:rPr lang="en-US" dirty="0" smtClean="0">
                <a:solidFill>
                  <a:schemeClr val="tx2"/>
                </a:solidFill>
              </a:rPr>
              <a:t>Global commodities</a:t>
            </a:r>
          </a:p>
          <a:p>
            <a:pPr marL="800100" lvl="1" indent="-342900">
              <a:spcAft>
                <a:spcPts val="300"/>
              </a:spcAft>
              <a:buFont typeface="Arial" panose="020B0604020202020204" pitchFamily="34" charset="0"/>
              <a:buChar char="•"/>
            </a:pPr>
            <a:r>
              <a:rPr lang="en-US" dirty="0" smtClean="0">
                <a:solidFill>
                  <a:schemeClr val="tx2"/>
                </a:solidFill>
              </a:rPr>
              <a:t>Ecological economics</a:t>
            </a:r>
          </a:p>
          <a:p>
            <a:pPr marL="800100" lvl="1" indent="-342900">
              <a:spcAft>
                <a:spcPts val="300"/>
              </a:spcAft>
              <a:buFont typeface="Arial" panose="020B0604020202020204" pitchFamily="34" charset="0"/>
              <a:buChar char="•"/>
            </a:pPr>
            <a:r>
              <a:rPr lang="en-US" dirty="0" smtClean="0">
                <a:solidFill>
                  <a:schemeClr val="tx2"/>
                </a:solidFill>
              </a:rPr>
              <a:t>Corporate sustainability</a:t>
            </a:r>
          </a:p>
          <a:p>
            <a:pPr marL="800100" lvl="1" indent="-342900">
              <a:spcAft>
                <a:spcPts val="600"/>
              </a:spcAft>
              <a:buFont typeface="Arial" panose="020B0604020202020204" pitchFamily="34" charset="0"/>
              <a:buChar char="•"/>
            </a:pPr>
            <a:endParaRPr lang="en-US" dirty="0" smtClean="0">
              <a:solidFill>
                <a:schemeClr val="tx2"/>
              </a:solidFill>
            </a:endParaRPr>
          </a:p>
          <a:p>
            <a:pPr marL="342900" indent="-342900">
              <a:spcAft>
                <a:spcPts val="600"/>
              </a:spcAft>
              <a:buFont typeface="Arial" panose="020B0604020202020204" pitchFamily="34" charset="0"/>
              <a:buChar char="•"/>
            </a:pPr>
            <a:endParaRPr lang="en-US" dirty="0" smtClean="0">
              <a:solidFill>
                <a:schemeClr val="tx2"/>
              </a:solidFill>
            </a:endParaRPr>
          </a:p>
        </p:txBody>
      </p:sp>
    </p:spTree>
    <p:extLst>
      <p:ext uri="{BB962C8B-B14F-4D97-AF65-F5344CB8AC3E}">
        <p14:creationId xmlns:p14="http://schemas.microsoft.com/office/powerpoint/2010/main" val="224579153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95536" y="333598"/>
            <a:ext cx="8496944" cy="719138"/>
          </a:xfrm>
        </p:spPr>
        <p:txBody>
          <a:bodyPr>
            <a:normAutofit/>
          </a:bodyPr>
          <a:lstStyle/>
          <a:p>
            <a:r>
              <a:rPr lang="en-US" dirty="0" smtClean="0"/>
              <a:t>Research project – method</a:t>
            </a:r>
            <a:endParaRPr lang="en-US" dirty="0"/>
          </a:p>
        </p:txBody>
      </p:sp>
      <p:sp>
        <p:nvSpPr>
          <p:cNvPr id="3" name="Content Placeholder 2"/>
          <p:cNvSpPr>
            <a:spLocks noGrp="1"/>
          </p:cNvSpPr>
          <p:nvPr>
            <p:ph sz="quarter" idx="11"/>
          </p:nvPr>
        </p:nvSpPr>
        <p:spPr>
          <a:xfrm>
            <a:off x="395289" y="980728"/>
            <a:ext cx="8353424" cy="1656184"/>
          </a:xfrm>
        </p:spPr>
        <p:txBody>
          <a:bodyPr>
            <a:normAutofit fontScale="77500" lnSpcReduction="20000"/>
          </a:bodyPr>
          <a:lstStyle/>
          <a:p>
            <a:pPr marL="342900" indent="-342900">
              <a:lnSpc>
                <a:spcPct val="120000"/>
              </a:lnSpc>
              <a:spcAft>
                <a:spcPts val="1200"/>
              </a:spcAft>
              <a:buFont typeface="Arial" panose="020B0604020202020204" pitchFamily="34" charset="0"/>
              <a:buChar char="•"/>
            </a:pPr>
            <a:r>
              <a:rPr lang="en-US" dirty="0" smtClean="0"/>
              <a:t>European national commitments to sustainable palm oil</a:t>
            </a:r>
          </a:p>
          <a:p>
            <a:pPr marL="342900" indent="-342900">
              <a:lnSpc>
                <a:spcPct val="120000"/>
              </a:lnSpc>
              <a:spcAft>
                <a:spcPts val="1200"/>
              </a:spcAft>
              <a:buFont typeface="Arial" panose="020B0604020202020204" pitchFamily="34" charset="0"/>
              <a:buChar char="•"/>
            </a:pPr>
            <a:r>
              <a:rPr lang="en-US" dirty="0" smtClean="0"/>
              <a:t>Factiva search for keyword: ‘palm oil’ in different languages</a:t>
            </a:r>
          </a:p>
          <a:p>
            <a:pPr marL="342900" indent="-342900">
              <a:lnSpc>
                <a:spcPct val="120000"/>
              </a:lnSpc>
              <a:spcAft>
                <a:spcPts val="1200"/>
              </a:spcAft>
              <a:buFont typeface="Arial" panose="020B0604020202020204" pitchFamily="34" charset="0"/>
              <a:buChar char="•"/>
            </a:pPr>
            <a:r>
              <a:rPr lang="en-US" dirty="0" smtClean="0"/>
              <a:t>51.727 news articles in 14 countries</a:t>
            </a:r>
          </a:p>
          <a:p>
            <a:pPr marL="342900" indent="-342900">
              <a:lnSpc>
                <a:spcPct val="120000"/>
              </a:lnSpc>
              <a:spcAft>
                <a:spcPts val="1200"/>
              </a:spcAft>
              <a:buFont typeface="Arial" panose="020B0604020202020204" pitchFamily="34" charset="0"/>
              <a:buChar char="•"/>
            </a:pPr>
            <a:r>
              <a:rPr lang="en-US" dirty="0" smtClean="0"/>
              <a:t>Interviews with industry experts regarding policy and market environment for palm oil</a:t>
            </a:r>
          </a:p>
          <a:p>
            <a:pPr marL="342900" indent="-342900">
              <a:lnSpc>
                <a:spcPct val="120000"/>
              </a:lnSpc>
              <a:spcAft>
                <a:spcPts val="1200"/>
              </a:spcAft>
              <a:buFont typeface="Arial" panose="020B0604020202020204" pitchFamily="34" charset="0"/>
              <a:buChar char="•"/>
            </a:pPr>
            <a:endParaRPr lang="en-US" dirty="0"/>
          </a:p>
        </p:txBody>
      </p:sp>
      <p:pic>
        <p:nvPicPr>
          <p:cNvPr id="5"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3099" t="3328" r="3314" b="4147"/>
          <a:stretch/>
        </p:blipFill>
        <p:spPr bwMode="auto">
          <a:xfrm>
            <a:off x="4644008" y="3068960"/>
            <a:ext cx="3483672" cy="2862973"/>
          </a:xfrm>
          <a:prstGeom prst="rect">
            <a:avLst/>
          </a:prstGeom>
          <a:noFill/>
          <a:ln w="9525">
            <a:noFill/>
            <a:miter lim="800000"/>
            <a:headEnd/>
            <a:tailEnd/>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92" y="3068960"/>
            <a:ext cx="3177985" cy="2862973"/>
          </a:xfrm>
          <a:prstGeom prst="rect">
            <a:avLst/>
          </a:prstGeom>
        </p:spPr>
      </p:pic>
      <p:sp>
        <p:nvSpPr>
          <p:cNvPr id="6" name="TextBox 5"/>
          <p:cNvSpPr txBox="1"/>
          <p:nvPr/>
        </p:nvSpPr>
        <p:spPr>
          <a:xfrm>
            <a:off x="924397" y="5931932"/>
            <a:ext cx="2489464" cy="153888"/>
          </a:xfrm>
          <a:prstGeom prst="rect">
            <a:avLst/>
          </a:prstGeom>
          <a:noFill/>
        </p:spPr>
        <p:txBody>
          <a:bodyPr wrap="none" lIns="0" tIns="0" rIns="0" bIns="0" rtlCol="0">
            <a:spAutoFit/>
          </a:bodyPr>
          <a:lstStyle/>
          <a:p>
            <a:r>
              <a:rPr lang="da-DK" sz="1000" dirty="0" smtClean="0"/>
              <a:t>Source: Actualitix – Europe, Palm Oil Import</a:t>
            </a:r>
            <a:endParaRPr lang="en-US" sz="1000" dirty="0" err="1" smtClean="0"/>
          </a:p>
        </p:txBody>
      </p:sp>
      <p:sp>
        <p:nvSpPr>
          <p:cNvPr id="7" name="TextBox 6"/>
          <p:cNvSpPr txBox="1"/>
          <p:nvPr/>
        </p:nvSpPr>
        <p:spPr>
          <a:xfrm>
            <a:off x="4667749" y="5935703"/>
            <a:ext cx="3223639" cy="153888"/>
          </a:xfrm>
          <a:prstGeom prst="rect">
            <a:avLst/>
          </a:prstGeom>
          <a:noFill/>
        </p:spPr>
        <p:txBody>
          <a:bodyPr wrap="none" lIns="0" tIns="0" rIns="0" bIns="0" rtlCol="0">
            <a:spAutoFit/>
          </a:bodyPr>
          <a:lstStyle/>
          <a:p>
            <a:r>
              <a:rPr lang="da-DK" sz="1000" dirty="0"/>
              <a:t>Source: </a:t>
            </a:r>
            <a:r>
              <a:rPr lang="da-DK" sz="1000" dirty="0" smtClean="0"/>
              <a:t>www.rspo.org/certification/national-commitments</a:t>
            </a:r>
            <a:endParaRPr lang="en-US" sz="1000" dirty="0" err="1" smtClean="0"/>
          </a:p>
        </p:txBody>
      </p:sp>
    </p:spTree>
    <p:extLst>
      <p:ext uri="{BB962C8B-B14F-4D97-AF65-F5344CB8AC3E}">
        <p14:creationId xmlns:p14="http://schemas.microsoft.com/office/powerpoint/2010/main" val="31276258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Preliminary findings</a:t>
            </a:r>
            <a:endParaRPr lang="en-US" dirty="0"/>
          </a:p>
        </p:txBody>
      </p:sp>
      <p:graphicFrame>
        <p:nvGraphicFramePr>
          <p:cNvPr id="8" name="Chart 7"/>
          <p:cNvGraphicFramePr>
            <a:graphicFrameLocks/>
          </p:cNvGraphicFramePr>
          <p:nvPr>
            <p:extLst>
              <p:ext uri="{D42A27DB-BD31-4B8C-83A1-F6EECF244321}">
                <p14:modId xmlns:p14="http://schemas.microsoft.com/office/powerpoint/2010/main" val="1527568998"/>
              </p:ext>
            </p:extLst>
          </p:nvPr>
        </p:nvGraphicFramePr>
        <p:xfrm>
          <a:off x="4427984" y="2204864"/>
          <a:ext cx="4548991" cy="28083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3264739836"/>
              </p:ext>
            </p:extLst>
          </p:nvPr>
        </p:nvGraphicFramePr>
        <p:xfrm>
          <a:off x="179512" y="2276872"/>
          <a:ext cx="4320480" cy="27363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3940669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da-DK" dirty="0" smtClean="0"/>
              <a:t>Germany</a:t>
            </a:r>
            <a:endParaRPr lang="en-US" dirty="0"/>
          </a:p>
        </p:txBody>
      </p:sp>
      <p:graphicFrame>
        <p:nvGraphicFramePr>
          <p:cNvPr id="9" name="Content Placeholder 8"/>
          <p:cNvGraphicFramePr>
            <a:graphicFrameLocks noGrp="1"/>
          </p:cNvGraphicFramePr>
          <p:nvPr>
            <p:ph sz="quarter" idx="11"/>
            <p:extLst>
              <p:ext uri="{D42A27DB-BD31-4B8C-83A1-F6EECF244321}">
                <p14:modId xmlns:p14="http://schemas.microsoft.com/office/powerpoint/2010/main" val="3512054524"/>
              </p:ext>
            </p:extLst>
          </p:nvPr>
        </p:nvGraphicFramePr>
        <p:xfrm>
          <a:off x="395288" y="1123950"/>
          <a:ext cx="8353425" cy="51403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8046906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Certification and standards</a:t>
            </a:r>
            <a:endParaRPr lang="en-US" dirty="0"/>
          </a:p>
        </p:txBody>
      </p:sp>
      <p:sp>
        <p:nvSpPr>
          <p:cNvPr id="3" name="Content Placeholder 2"/>
          <p:cNvSpPr>
            <a:spLocks noGrp="1"/>
          </p:cNvSpPr>
          <p:nvPr>
            <p:ph sz="quarter" idx="11"/>
          </p:nvPr>
        </p:nvSpPr>
        <p:spPr/>
        <p:txBody>
          <a:bodyPr>
            <a:normAutofit/>
          </a:bodyPr>
          <a:lstStyle/>
          <a:p>
            <a:pPr marL="342900" lvl="0" indent="-342900">
              <a:spcAft>
                <a:spcPts val="1200"/>
              </a:spcAft>
              <a:buFont typeface="Arial" panose="020B0604020202020204" pitchFamily="34" charset="0"/>
              <a:buChar char="•"/>
            </a:pPr>
            <a:r>
              <a:rPr lang="en-US" sz="1600" dirty="0" smtClean="0"/>
              <a:t>11.74 percent of sampled articles mention certification or standards</a:t>
            </a:r>
          </a:p>
          <a:p>
            <a:pPr marL="342900" indent="-342900">
              <a:spcAft>
                <a:spcPts val="600"/>
              </a:spcAft>
              <a:buFont typeface="Arial" panose="020B0604020202020204" pitchFamily="34" charset="0"/>
              <a:buChar char="•"/>
            </a:pPr>
            <a:r>
              <a:rPr lang="en-US" sz="1600" dirty="0" smtClean="0"/>
              <a:t>Demand for certified products is growing </a:t>
            </a:r>
            <a:r>
              <a:rPr lang="en-US" sz="1600" dirty="0" smtClean="0">
                <a:sym typeface="Wingdings" panose="05000000000000000000" pitchFamily="2" charset="2"/>
              </a:rPr>
              <a:t> </a:t>
            </a:r>
            <a:r>
              <a:rPr lang="en-US" sz="1600" dirty="0" smtClean="0"/>
              <a:t>still lower than supply</a:t>
            </a:r>
          </a:p>
          <a:p>
            <a:pPr marL="342900" indent="-342900">
              <a:spcAft>
                <a:spcPts val="600"/>
              </a:spcAft>
              <a:buFont typeface="Arial" panose="020B0604020202020204" pitchFamily="34" charset="0"/>
              <a:buChar char="•"/>
            </a:pPr>
            <a:r>
              <a:rPr lang="en-US" sz="1600" dirty="0" smtClean="0"/>
              <a:t>What drives the market for sustainable palm oil?</a:t>
            </a:r>
          </a:p>
          <a:p>
            <a:pPr marL="342900" lvl="0" indent="-342900">
              <a:buFont typeface="Arial" panose="020B0604020202020204" pitchFamily="34" charset="0"/>
              <a:buChar char="•"/>
            </a:pPr>
            <a:endParaRPr lang="en-US" sz="1600" dirty="0" smtClean="0"/>
          </a:p>
          <a:p>
            <a:pPr lvl="1" indent="0">
              <a:buNone/>
            </a:pPr>
            <a:endParaRPr lang="en-US" b="1" dirty="0" smtClean="0"/>
          </a:p>
          <a:p>
            <a:pPr marL="342900" indent="-342900">
              <a:buFont typeface="Arial" panose="020B0604020202020204" pitchFamily="34" charset="0"/>
              <a:buChar char="•"/>
            </a:pPr>
            <a:endParaRPr lang="en-US" dirty="0"/>
          </a:p>
        </p:txBody>
      </p:sp>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0941" t="8726" r="34350" b="14211"/>
          <a:stretch/>
        </p:blipFill>
        <p:spPr bwMode="auto">
          <a:xfrm>
            <a:off x="1886877" y="2295480"/>
            <a:ext cx="4968240" cy="437388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19404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Topics</a:t>
            </a:r>
            <a:endParaRPr lang="en-US" dirty="0"/>
          </a:p>
        </p:txBody>
      </p:sp>
      <p:pic>
        <p:nvPicPr>
          <p:cNvPr id="4" name="Content Placeholder 3"/>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395288" y="1431726"/>
            <a:ext cx="8353425" cy="4524772"/>
          </a:xfrm>
        </p:spPr>
      </p:pic>
    </p:spTree>
    <p:extLst>
      <p:ext uri="{BB962C8B-B14F-4D97-AF65-F5344CB8AC3E}">
        <p14:creationId xmlns:p14="http://schemas.microsoft.com/office/powerpoint/2010/main" val="318362382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Topics</a:t>
            </a:r>
            <a:endParaRPr lang="en-US" dirty="0"/>
          </a:p>
        </p:txBody>
      </p:sp>
      <p:pic>
        <p:nvPicPr>
          <p:cNvPr id="4" name="Content Placeholder 3"/>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588482" y="1123950"/>
            <a:ext cx="7967037" cy="5140325"/>
          </a:xfrm>
        </p:spPr>
      </p:pic>
    </p:spTree>
    <p:extLst>
      <p:ext uri="{BB962C8B-B14F-4D97-AF65-F5344CB8AC3E}">
        <p14:creationId xmlns:p14="http://schemas.microsoft.com/office/powerpoint/2010/main" val="358699926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85000" lnSpcReduction="10000"/>
          </a:bodyPr>
          <a:lstStyle/>
          <a:p>
            <a:r>
              <a:rPr lang="en-US" dirty="0" smtClean="0"/>
              <a:t>Norwegian Consumer Campaign</a:t>
            </a:r>
            <a:endParaRPr lang="en-US" dirty="0"/>
          </a:p>
        </p:txBody>
      </p:sp>
      <p:sp>
        <p:nvSpPr>
          <p:cNvPr id="3" name="Content Placeholder 2"/>
          <p:cNvSpPr>
            <a:spLocks noGrp="1"/>
          </p:cNvSpPr>
          <p:nvPr>
            <p:ph sz="quarter" idx="11"/>
          </p:nvPr>
        </p:nvSpPr>
        <p:spPr/>
        <p:txBody>
          <a:bodyPr>
            <a:normAutofit fontScale="55000" lnSpcReduction="20000"/>
          </a:bodyPr>
          <a:lstStyle/>
          <a:p>
            <a:pPr marL="342900" indent="-342900">
              <a:spcAft>
                <a:spcPts val="600"/>
              </a:spcAft>
              <a:buFont typeface="Arial" panose="020B0604020202020204" pitchFamily="34" charset="0"/>
              <a:buChar char="•"/>
            </a:pPr>
            <a:r>
              <a:rPr lang="en-US" dirty="0" smtClean="0"/>
              <a:t>Goals:</a:t>
            </a:r>
          </a:p>
          <a:p>
            <a:pPr marL="814644" lvl="2" indent="-457200">
              <a:spcAft>
                <a:spcPts val="600"/>
              </a:spcAft>
              <a:buFont typeface="+mj-lt"/>
              <a:buAutoNum type="arabicPeriod"/>
            </a:pPr>
            <a:r>
              <a:rPr lang="en-US" dirty="0" smtClean="0"/>
              <a:t>To expose the links between palm oil production, deforestation, and social conflicts in Indonesia and Malaysia</a:t>
            </a:r>
          </a:p>
          <a:p>
            <a:pPr marL="814644" lvl="2" indent="-457200">
              <a:spcAft>
                <a:spcPts val="600"/>
              </a:spcAft>
              <a:buFont typeface="+mj-lt"/>
              <a:buAutoNum type="arabicPeriod"/>
            </a:pPr>
            <a:r>
              <a:rPr lang="en-US" dirty="0" smtClean="0"/>
              <a:t>To reduce the Norwegian consumption of palm oil in foods</a:t>
            </a:r>
          </a:p>
          <a:p>
            <a:pPr marL="814644" lvl="2" indent="-457200">
              <a:spcAft>
                <a:spcPts val="1200"/>
              </a:spcAft>
              <a:buFont typeface="+mj-lt"/>
              <a:buAutoNum type="arabicPeriod"/>
            </a:pPr>
            <a:r>
              <a:rPr lang="en-US" dirty="0" smtClean="0"/>
              <a:t>To make Norwegian food producers demand traceability and transparency from their palm oil suppliers</a:t>
            </a:r>
          </a:p>
          <a:p>
            <a:pPr marL="342900" indent="-342900">
              <a:buFont typeface="Arial" panose="020B0604020202020204" pitchFamily="34" charset="0"/>
              <a:buChar char="•"/>
            </a:pPr>
            <a:r>
              <a:rPr lang="en-US" dirty="0" smtClean="0"/>
              <a:t>Actions:</a:t>
            </a:r>
          </a:p>
          <a:p>
            <a:pPr marL="700344" lvl="2" indent="-342900">
              <a:spcAft>
                <a:spcPts val="600"/>
              </a:spcAft>
              <a:buFont typeface="Arial" panose="020B0604020202020204" pitchFamily="34" charset="0"/>
              <a:buChar char="•"/>
            </a:pPr>
            <a:r>
              <a:rPr lang="en-US" dirty="0" smtClean="0"/>
              <a:t>Survey and meetings with food producers</a:t>
            </a:r>
          </a:p>
          <a:p>
            <a:pPr marL="700344" lvl="2" indent="-342900">
              <a:spcAft>
                <a:spcPts val="600"/>
              </a:spcAft>
              <a:buFont typeface="Arial" panose="020B0604020202020204" pitchFamily="34" charset="0"/>
              <a:buChar char="•"/>
            </a:pPr>
            <a:r>
              <a:rPr lang="en-US" dirty="0" smtClean="0"/>
              <a:t>Web-based consumer guide</a:t>
            </a:r>
          </a:p>
          <a:p>
            <a:pPr marL="700344" lvl="2" indent="-342900">
              <a:spcAft>
                <a:spcPts val="600"/>
              </a:spcAft>
              <a:buFont typeface="Arial" panose="020B0604020202020204" pitchFamily="34" charset="0"/>
              <a:buChar char="•"/>
            </a:pPr>
            <a:r>
              <a:rPr lang="en-US" dirty="0" smtClean="0"/>
              <a:t>Strategic use of traditional and social media</a:t>
            </a:r>
          </a:p>
          <a:p>
            <a:pPr marL="700344" lvl="2" indent="-342900">
              <a:spcAft>
                <a:spcPts val="600"/>
              </a:spcAft>
              <a:buFont typeface="Arial" panose="020B0604020202020204" pitchFamily="34" charset="0"/>
              <a:buChar char="•"/>
            </a:pPr>
            <a:r>
              <a:rPr lang="en-US" dirty="0" smtClean="0"/>
              <a:t>Petition against the use of palm oil in foods</a:t>
            </a:r>
          </a:p>
          <a:p>
            <a:pPr marL="700344" lvl="2" indent="-342900">
              <a:spcAft>
                <a:spcPts val="1200"/>
              </a:spcAft>
              <a:buFont typeface="Arial" panose="020B0604020202020204" pitchFamily="34" charset="0"/>
              <a:buChar char="•"/>
            </a:pPr>
            <a:r>
              <a:rPr lang="en-US" dirty="0" smtClean="0"/>
              <a:t>Dissemination of background information and palm oil-related news and articles on websites and in magazines</a:t>
            </a:r>
          </a:p>
          <a:p>
            <a:pPr marL="342900" indent="-342900">
              <a:spcAft>
                <a:spcPts val="600"/>
              </a:spcAft>
              <a:buFont typeface="Arial" panose="020B0604020202020204" pitchFamily="34" charset="0"/>
              <a:buChar char="•"/>
            </a:pPr>
            <a:r>
              <a:rPr lang="en-US" dirty="0" smtClean="0"/>
              <a:t>Results:</a:t>
            </a:r>
          </a:p>
          <a:p>
            <a:pPr marL="700344" lvl="2" indent="-342900">
              <a:spcAft>
                <a:spcPts val="600"/>
              </a:spcAft>
              <a:buFont typeface="Arial" panose="020B0604020202020204" pitchFamily="34" charset="0"/>
              <a:buChar char="•"/>
            </a:pPr>
            <a:r>
              <a:rPr lang="en-US" dirty="0" smtClean="0"/>
              <a:t>Created awareness of the link among Norwegian consumers between palm oil production, deforestation, and social conflicts in Indonesia and Malaysia</a:t>
            </a:r>
          </a:p>
          <a:p>
            <a:pPr marL="700344" lvl="2" indent="-342900">
              <a:spcAft>
                <a:spcPts val="600"/>
              </a:spcAft>
              <a:buFont typeface="Arial" panose="020B0604020202020204" pitchFamily="34" charset="0"/>
              <a:buChar char="•"/>
            </a:pPr>
            <a:r>
              <a:rPr lang="en-US" dirty="0" smtClean="0"/>
              <a:t>Annual use of palm oil in Norwegian food products decreased by two thirds between 2011 and 2012</a:t>
            </a:r>
          </a:p>
          <a:p>
            <a:pPr marL="700344" lvl="2" indent="-342900">
              <a:spcAft>
                <a:spcPts val="600"/>
              </a:spcAft>
              <a:buFont typeface="Arial" panose="020B0604020202020204" pitchFamily="34" charset="0"/>
              <a:buChar char="•"/>
            </a:pPr>
            <a:r>
              <a:rPr lang="en-US" dirty="0" smtClean="0"/>
              <a:t>Some signs of  progress regarding demand for traceability and transparency, but it is difficult to draw a firm conclusion</a:t>
            </a:r>
          </a:p>
          <a:p>
            <a:pPr marL="700344" lvl="2" indent="-342900">
              <a:spcAft>
                <a:spcPts val="600"/>
              </a:spcAft>
              <a:buFont typeface="Arial" panose="020B0604020202020204" pitchFamily="34" charset="0"/>
              <a:buChar char="•"/>
            </a:pPr>
            <a:endParaRPr lang="en-US" dirty="0" smtClean="0"/>
          </a:p>
          <a:p>
            <a:pPr marL="700344" lvl="2" indent="-342900">
              <a:spcAft>
                <a:spcPts val="600"/>
              </a:spcAft>
              <a:buFont typeface="Arial" panose="020B0604020202020204" pitchFamily="34" charset="0"/>
              <a:buChar char="•"/>
            </a:pPr>
            <a:endParaRPr lang="en-US" dirty="0" smtClean="0"/>
          </a:p>
          <a:p>
            <a:pPr marL="700344" lvl="2" indent="-342900">
              <a:spcAft>
                <a:spcPts val="600"/>
              </a:spcAft>
              <a:buFont typeface="Arial" panose="020B0604020202020204" pitchFamily="34" charset="0"/>
              <a:buChar char="•"/>
            </a:pPr>
            <a:endParaRPr lang="en-US" dirty="0" smtClean="0"/>
          </a:p>
          <a:p>
            <a:pPr lvl="2" indent="0" algn="ctr">
              <a:lnSpc>
                <a:spcPct val="120000"/>
              </a:lnSpc>
              <a:spcAft>
                <a:spcPts val="600"/>
              </a:spcAft>
              <a:buNone/>
            </a:pPr>
            <a:r>
              <a:rPr lang="en-US" sz="2700" i="1" dirty="0" smtClean="0"/>
              <a:t>I believe that prohibition is the wrong medicine. I believe that a ban or boycott can make it more difficult to conserve the rainforest. If Norway bans palm oil it will be sold to other countries. Then it is much better to demand that production is sustainable</a:t>
            </a:r>
          </a:p>
          <a:p>
            <a:pPr lvl="2" indent="0" algn="ctr">
              <a:lnSpc>
                <a:spcPct val="120000"/>
              </a:lnSpc>
              <a:spcAft>
                <a:spcPts val="600"/>
              </a:spcAft>
              <a:buNone/>
            </a:pPr>
            <a:r>
              <a:rPr lang="en-US" sz="2700" dirty="0" smtClean="0"/>
              <a:t>– Tine </a:t>
            </a:r>
            <a:r>
              <a:rPr lang="en-US" sz="2700" dirty="0" err="1" smtClean="0"/>
              <a:t>Sundtoft</a:t>
            </a:r>
            <a:r>
              <a:rPr lang="en-US" sz="2700" dirty="0" smtClean="0"/>
              <a:t>, former Minister of Climate and the Environment</a:t>
            </a:r>
          </a:p>
          <a:p>
            <a:endParaRPr lang="en-US" dirty="0" smtClean="0"/>
          </a:p>
          <a:p>
            <a:endParaRPr lang="en-US" dirty="0" smtClean="0"/>
          </a:p>
        </p:txBody>
      </p:sp>
    </p:spTree>
    <p:extLst>
      <p:ext uri="{BB962C8B-B14F-4D97-AF65-F5344CB8AC3E}">
        <p14:creationId xmlns:p14="http://schemas.microsoft.com/office/powerpoint/2010/main" val="26376070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CBS PowerPoint">
  <a:themeElements>
    <a:clrScheme name="Deloitte">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defRPr sz="2000" dirty="0" err="1" smtClean="0">
            <a:solidFill>
              <a:schemeClr val="tx2"/>
            </a:solidFill>
          </a:defRPr>
        </a:defPPr>
      </a:lstStyle>
    </a:txDef>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1588</Words>
  <Application>Microsoft Office PowerPoint</Application>
  <PresentationFormat>Bildschirmpräsentation (4:3)</PresentationFormat>
  <Paragraphs>235</Paragraphs>
  <Slides>15</Slides>
  <Notes>8</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15</vt:i4>
      </vt:variant>
    </vt:vector>
  </HeadingPairs>
  <TitlesOfParts>
    <vt:vector size="19" baseType="lpstr">
      <vt:lpstr>Arial</vt:lpstr>
      <vt:lpstr>Calibri</vt:lpstr>
      <vt:lpstr>Wingdings</vt:lpstr>
      <vt:lpstr>CBS PowerPoint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Mikkel Kruuse</dc:creator>
  <cp:lastModifiedBy>Heinze, Benita GIZ</cp:lastModifiedBy>
  <cp:revision>419</cp:revision>
  <dcterms:created xsi:type="dcterms:W3CDTF">2012-04-20T06:34:53Z</dcterms:created>
  <dcterms:modified xsi:type="dcterms:W3CDTF">2017-09-29T09:29:35Z</dcterms:modified>
</cp:coreProperties>
</file>